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21"/>
  </p:notesMasterIdLst>
  <p:sldIdLst>
    <p:sldId id="257" r:id="rId2"/>
    <p:sldId id="298" r:id="rId3"/>
    <p:sldId id="282" r:id="rId4"/>
    <p:sldId id="277" r:id="rId5"/>
    <p:sldId id="301" r:id="rId6"/>
    <p:sldId id="287" r:id="rId7"/>
    <p:sldId id="320" r:id="rId8"/>
    <p:sldId id="288" r:id="rId9"/>
    <p:sldId id="289" r:id="rId10"/>
    <p:sldId id="290" r:id="rId11"/>
    <p:sldId id="321" r:id="rId12"/>
    <p:sldId id="292" r:id="rId13"/>
    <p:sldId id="293" r:id="rId14"/>
    <p:sldId id="304" r:id="rId15"/>
    <p:sldId id="319" r:id="rId16"/>
    <p:sldId id="309" r:id="rId17"/>
    <p:sldId id="312" r:id="rId18"/>
    <p:sldId id="300" r:id="rId19"/>
    <p:sldId id="31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85" autoAdjust="0"/>
  </p:normalViewPr>
  <p:slideViewPr>
    <p:cSldViewPr snapToGrid="0">
      <p:cViewPr varScale="1">
        <p:scale>
          <a:sx n="115" d="100"/>
          <a:sy n="115" d="100"/>
        </p:scale>
        <p:origin x="432" y="102"/>
      </p:cViewPr>
      <p:guideLst>
        <p:guide orient="horz" pos="2160"/>
        <p:guide pos="3840"/>
      </p:guideLst>
    </p:cSldViewPr>
  </p:slideViewPr>
  <p:notesTextViewPr>
    <p:cViewPr>
      <p:scale>
        <a:sx n="1" d="1"/>
        <a:sy n="1" d="1"/>
      </p:scale>
      <p:origin x="0" y="0"/>
    </p:cViewPr>
  </p:notesTextViewPr>
  <p:notesViewPr>
    <p:cSldViewPr snapToGrid="0">
      <p:cViewPr varScale="1">
        <p:scale>
          <a:sx n="40" d="100"/>
          <a:sy n="40" d="100"/>
        </p:scale>
        <p:origin x="2379"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0BFD81-F302-4F65-9553-41328AA8A0FA}" type="doc">
      <dgm:prSet loTypeId="urn:microsoft.com/office/officeart/2016/7/layout/ChevronBlockProcess" loCatId="process" qsTypeId="urn:microsoft.com/office/officeart/2005/8/quickstyle/simple1" qsCatId="simple" csTypeId="urn:microsoft.com/office/officeart/2005/8/colors/colorful1" csCatId="colorful" phldr="1"/>
      <dgm:spPr/>
      <dgm:t>
        <a:bodyPr/>
        <a:lstStyle/>
        <a:p>
          <a:endParaRPr lang="en-US"/>
        </a:p>
      </dgm:t>
    </dgm:pt>
    <dgm:pt modelId="{D19A93C0-EDA2-4BC8-886F-434857A8DBE2}">
      <dgm:prSet/>
      <dgm:spPr/>
      <dgm:t>
        <a:bodyPr/>
        <a:lstStyle/>
        <a:p>
          <a:pPr>
            <a:defRPr b="1"/>
          </a:pPr>
          <a:r>
            <a:rPr lang="fr-FR"/>
            <a:t>Context</a:t>
          </a:r>
          <a:endParaRPr lang="en-US"/>
        </a:p>
      </dgm:t>
    </dgm:pt>
    <dgm:pt modelId="{301C5B79-6D44-439B-B47E-736F4DE6ACBE}" type="parTrans" cxnId="{2CCE36D0-F9A4-440C-9296-29F55CB94E03}">
      <dgm:prSet/>
      <dgm:spPr/>
      <dgm:t>
        <a:bodyPr/>
        <a:lstStyle/>
        <a:p>
          <a:endParaRPr lang="en-US"/>
        </a:p>
      </dgm:t>
    </dgm:pt>
    <dgm:pt modelId="{18A4AB9D-BA09-4FDC-A7FF-B86A8D4C73B5}" type="sibTrans" cxnId="{2CCE36D0-F9A4-440C-9296-29F55CB94E03}">
      <dgm:prSet/>
      <dgm:spPr/>
      <dgm:t>
        <a:bodyPr/>
        <a:lstStyle/>
        <a:p>
          <a:endParaRPr lang="en-US"/>
        </a:p>
      </dgm:t>
    </dgm:pt>
    <dgm:pt modelId="{CA1D2922-1E12-48D1-8A2E-78DE19CE37CB}">
      <dgm:prSet/>
      <dgm:spPr/>
      <dgm:t>
        <a:bodyPr/>
        <a:lstStyle/>
        <a:p>
          <a:r>
            <a:rPr lang="fr-FR"/>
            <a:t>The wood material</a:t>
          </a:r>
          <a:endParaRPr lang="en-US"/>
        </a:p>
      </dgm:t>
    </dgm:pt>
    <dgm:pt modelId="{0E621CB8-1668-425F-957C-25D630D2F986}" type="parTrans" cxnId="{5508A4AE-A6E5-4367-B8ED-27253A51B0D1}">
      <dgm:prSet/>
      <dgm:spPr/>
      <dgm:t>
        <a:bodyPr/>
        <a:lstStyle/>
        <a:p>
          <a:endParaRPr lang="en-US"/>
        </a:p>
      </dgm:t>
    </dgm:pt>
    <dgm:pt modelId="{F05B1200-B7FC-49B1-B2DB-AF96948E6655}" type="sibTrans" cxnId="{5508A4AE-A6E5-4367-B8ED-27253A51B0D1}">
      <dgm:prSet/>
      <dgm:spPr/>
      <dgm:t>
        <a:bodyPr/>
        <a:lstStyle/>
        <a:p>
          <a:endParaRPr lang="en-US"/>
        </a:p>
      </dgm:t>
    </dgm:pt>
    <dgm:pt modelId="{3EBCEF70-5656-40AE-9CDE-E7874C904A4D}">
      <dgm:prSet/>
      <dgm:spPr/>
      <dgm:t>
        <a:bodyPr/>
        <a:lstStyle/>
        <a:p>
          <a:r>
            <a:rPr lang="fr-FR" dirty="0"/>
            <a:t>Fracture </a:t>
          </a:r>
          <a:r>
            <a:rPr lang="fr-FR" dirty="0" err="1"/>
            <a:t>mechanics</a:t>
          </a:r>
          <a:endParaRPr lang="en-US" dirty="0"/>
        </a:p>
      </dgm:t>
    </dgm:pt>
    <dgm:pt modelId="{D51C210F-5B9E-4FFF-B60D-8B5BA7BCD9CE}" type="parTrans" cxnId="{563C036A-3892-4DDE-BB4E-7C545EF7A5C9}">
      <dgm:prSet/>
      <dgm:spPr/>
      <dgm:t>
        <a:bodyPr/>
        <a:lstStyle/>
        <a:p>
          <a:endParaRPr lang="en-US"/>
        </a:p>
      </dgm:t>
    </dgm:pt>
    <dgm:pt modelId="{09E0B6B7-7B60-40BB-A522-48B30D3E9A82}" type="sibTrans" cxnId="{563C036A-3892-4DDE-BB4E-7C545EF7A5C9}">
      <dgm:prSet/>
      <dgm:spPr/>
      <dgm:t>
        <a:bodyPr/>
        <a:lstStyle/>
        <a:p>
          <a:endParaRPr lang="en-US"/>
        </a:p>
      </dgm:t>
    </dgm:pt>
    <dgm:pt modelId="{7292F1CF-3E57-4EC2-BB7C-C9D2549A6CB2}">
      <dgm:prSet/>
      <dgm:spPr/>
      <dgm:t>
        <a:bodyPr/>
        <a:lstStyle/>
        <a:p>
          <a:r>
            <a:rPr lang="es-419" dirty="0"/>
            <a:t>Methodology</a:t>
          </a:r>
          <a:endParaRPr lang="en-US" dirty="0"/>
        </a:p>
      </dgm:t>
    </dgm:pt>
    <dgm:pt modelId="{05A17551-0257-4653-9340-E60C1A6D64AD}" type="parTrans" cxnId="{95940DB3-B8AC-4625-A618-4B522187192E}">
      <dgm:prSet/>
      <dgm:spPr/>
      <dgm:t>
        <a:bodyPr/>
        <a:lstStyle/>
        <a:p>
          <a:endParaRPr lang="en-US"/>
        </a:p>
      </dgm:t>
    </dgm:pt>
    <dgm:pt modelId="{7FFF59BA-E3BC-431B-BAD6-0D73AFAD5F93}" type="sibTrans" cxnId="{95940DB3-B8AC-4625-A618-4B522187192E}">
      <dgm:prSet/>
      <dgm:spPr/>
      <dgm:t>
        <a:bodyPr/>
        <a:lstStyle/>
        <a:p>
          <a:endParaRPr lang="en-US"/>
        </a:p>
      </dgm:t>
    </dgm:pt>
    <dgm:pt modelId="{3846026A-98C0-4D01-8446-A7C08400D945}">
      <dgm:prSet/>
      <dgm:spPr/>
      <dgm:t>
        <a:bodyPr/>
        <a:lstStyle/>
        <a:p>
          <a:pPr>
            <a:defRPr b="1"/>
          </a:pPr>
          <a:r>
            <a:rPr lang="fr-FR" dirty="0" err="1"/>
            <a:t>Experimental</a:t>
          </a:r>
          <a:r>
            <a:rPr lang="fr-FR" dirty="0"/>
            <a:t> </a:t>
          </a:r>
          <a:r>
            <a:rPr lang="fr-FR" dirty="0" err="1"/>
            <a:t>work</a:t>
          </a:r>
          <a:endParaRPr lang="en-US" dirty="0"/>
        </a:p>
      </dgm:t>
    </dgm:pt>
    <dgm:pt modelId="{63EF1F67-1523-4C5C-A058-5F37F6FC5DFE}" type="parTrans" cxnId="{E50EEA97-A488-4429-B578-396B100AA74C}">
      <dgm:prSet/>
      <dgm:spPr/>
      <dgm:t>
        <a:bodyPr/>
        <a:lstStyle/>
        <a:p>
          <a:endParaRPr lang="en-US"/>
        </a:p>
      </dgm:t>
    </dgm:pt>
    <dgm:pt modelId="{7F1B776E-8CF1-4318-940F-0E597834765E}" type="sibTrans" cxnId="{E50EEA97-A488-4429-B578-396B100AA74C}">
      <dgm:prSet/>
      <dgm:spPr/>
      <dgm:t>
        <a:bodyPr/>
        <a:lstStyle/>
        <a:p>
          <a:endParaRPr lang="en-US"/>
        </a:p>
      </dgm:t>
    </dgm:pt>
    <dgm:pt modelId="{8EA51D61-E926-484D-961E-C8FD6B80E69E}">
      <dgm:prSet/>
      <dgm:spPr/>
      <dgm:t>
        <a:bodyPr/>
        <a:lstStyle/>
        <a:p>
          <a:r>
            <a:rPr lang="fr-FR"/>
            <a:t>Specimen and devices</a:t>
          </a:r>
          <a:endParaRPr lang="en-US"/>
        </a:p>
      </dgm:t>
    </dgm:pt>
    <dgm:pt modelId="{410CF427-8E67-4456-9296-977D117D2552}" type="parTrans" cxnId="{E7516BB1-5140-459C-B17A-1A400F7E0BC9}">
      <dgm:prSet/>
      <dgm:spPr/>
      <dgm:t>
        <a:bodyPr/>
        <a:lstStyle/>
        <a:p>
          <a:endParaRPr lang="en-US"/>
        </a:p>
      </dgm:t>
    </dgm:pt>
    <dgm:pt modelId="{E117C64D-8700-4A77-9542-2101FBD79D99}" type="sibTrans" cxnId="{E7516BB1-5140-459C-B17A-1A400F7E0BC9}">
      <dgm:prSet/>
      <dgm:spPr/>
      <dgm:t>
        <a:bodyPr/>
        <a:lstStyle/>
        <a:p>
          <a:endParaRPr lang="en-US"/>
        </a:p>
      </dgm:t>
    </dgm:pt>
    <dgm:pt modelId="{CEE31597-59F7-4278-BA8F-53F1A9661EA9}">
      <dgm:prSet/>
      <dgm:spPr/>
      <dgm:t>
        <a:bodyPr/>
        <a:lstStyle/>
        <a:p>
          <a:r>
            <a:rPr lang="fr-FR"/>
            <a:t>Press and camera</a:t>
          </a:r>
          <a:endParaRPr lang="en-US"/>
        </a:p>
      </dgm:t>
    </dgm:pt>
    <dgm:pt modelId="{74B66F5D-2937-4854-A33D-3CC73FDEFD94}" type="parTrans" cxnId="{88B90185-D96F-4C29-A173-C3A37D8B7427}">
      <dgm:prSet/>
      <dgm:spPr/>
      <dgm:t>
        <a:bodyPr/>
        <a:lstStyle/>
        <a:p>
          <a:endParaRPr lang="en-US"/>
        </a:p>
      </dgm:t>
    </dgm:pt>
    <dgm:pt modelId="{52E22384-3A8E-4E1F-90AA-B1A3D38002A5}" type="sibTrans" cxnId="{88B90185-D96F-4C29-A173-C3A37D8B7427}">
      <dgm:prSet/>
      <dgm:spPr/>
      <dgm:t>
        <a:bodyPr/>
        <a:lstStyle/>
        <a:p>
          <a:endParaRPr lang="en-US"/>
        </a:p>
      </dgm:t>
    </dgm:pt>
    <dgm:pt modelId="{3FDB504A-E73D-46E5-A92C-BA0ADCB221C9}">
      <dgm:prSet/>
      <dgm:spPr/>
      <dgm:t>
        <a:bodyPr/>
        <a:lstStyle/>
        <a:p>
          <a:r>
            <a:rPr lang="fr-FR" dirty="0"/>
            <a:t>DIC and </a:t>
          </a:r>
          <a:r>
            <a:rPr lang="fr-FR" dirty="0" err="1"/>
            <a:t>MatchID</a:t>
          </a:r>
          <a:endParaRPr lang="fr-FR" dirty="0"/>
        </a:p>
        <a:p>
          <a:r>
            <a:rPr lang="fr-FR" dirty="0"/>
            <a:t>Python code</a:t>
          </a:r>
          <a:endParaRPr lang="en-US" dirty="0"/>
        </a:p>
      </dgm:t>
    </dgm:pt>
    <dgm:pt modelId="{59DE71B3-5A6D-4CF4-A395-F814A4D0A3F9}" type="parTrans" cxnId="{54D098D7-112F-4AF2-8D37-A8034B143D0B}">
      <dgm:prSet/>
      <dgm:spPr/>
      <dgm:t>
        <a:bodyPr/>
        <a:lstStyle/>
        <a:p>
          <a:endParaRPr lang="en-US"/>
        </a:p>
      </dgm:t>
    </dgm:pt>
    <dgm:pt modelId="{956877D8-6AD6-45D3-A782-D82C3F07AF6D}" type="sibTrans" cxnId="{54D098D7-112F-4AF2-8D37-A8034B143D0B}">
      <dgm:prSet/>
      <dgm:spPr/>
      <dgm:t>
        <a:bodyPr/>
        <a:lstStyle/>
        <a:p>
          <a:endParaRPr lang="en-US"/>
        </a:p>
      </dgm:t>
    </dgm:pt>
    <dgm:pt modelId="{F5EBA469-DE68-4E0B-9CC9-560064B0844E}">
      <dgm:prSet/>
      <dgm:spPr/>
      <dgm:t>
        <a:bodyPr/>
        <a:lstStyle/>
        <a:p>
          <a:pPr>
            <a:defRPr b="1"/>
          </a:pPr>
          <a:r>
            <a:rPr lang="fr-FR"/>
            <a:t>Results and analysis</a:t>
          </a:r>
          <a:endParaRPr lang="en-US"/>
        </a:p>
      </dgm:t>
    </dgm:pt>
    <dgm:pt modelId="{7DA6976C-5823-4D0C-881E-FCBFB0C3FACA}" type="parTrans" cxnId="{036F0981-95CD-465F-9F5F-58BDEB5973D7}">
      <dgm:prSet/>
      <dgm:spPr/>
      <dgm:t>
        <a:bodyPr/>
        <a:lstStyle/>
        <a:p>
          <a:endParaRPr lang="en-US"/>
        </a:p>
      </dgm:t>
    </dgm:pt>
    <dgm:pt modelId="{84E8B1CC-3371-4A8D-8B83-2F38690EFA20}" type="sibTrans" cxnId="{036F0981-95CD-465F-9F5F-58BDEB5973D7}">
      <dgm:prSet/>
      <dgm:spPr/>
      <dgm:t>
        <a:bodyPr/>
        <a:lstStyle/>
        <a:p>
          <a:endParaRPr lang="en-US"/>
        </a:p>
      </dgm:t>
    </dgm:pt>
    <dgm:pt modelId="{5F4C5C3C-488F-49FE-BC17-63A8250F89AA}">
      <dgm:prSet/>
      <dgm:spPr/>
      <dgm:t>
        <a:bodyPr/>
        <a:lstStyle/>
        <a:p>
          <a:r>
            <a:rPr lang="fr-FR" dirty="0" err="1"/>
            <a:t>Results</a:t>
          </a:r>
          <a:r>
            <a:rPr lang="fr-FR" dirty="0"/>
            <a:t> in mode I</a:t>
          </a:r>
          <a:endParaRPr lang="en-US" dirty="0"/>
        </a:p>
      </dgm:t>
    </dgm:pt>
    <dgm:pt modelId="{2F0AA047-4C8A-424E-BCF2-979D2C4B8587}" type="parTrans" cxnId="{A0BCBEC5-AC7D-43EB-BBCA-C29E5C17A090}">
      <dgm:prSet/>
      <dgm:spPr/>
      <dgm:t>
        <a:bodyPr/>
        <a:lstStyle/>
        <a:p>
          <a:endParaRPr lang="en-US"/>
        </a:p>
      </dgm:t>
    </dgm:pt>
    <dgm:pt modelId="{F10B8508-4C83-4445-AB31-761F5EA33520}" type="sibTrans" cxnId="{A0BCBEC5-AC7D-43EB-BBCA-C29E5C17A090}">
      <dgm:prSet/>
      <dgm:spPr/>
      <dgm:t>
        <a:bodyPr/>
        <a:lstStyle/>
        <a:p>
          <a:endParaRPr lang="en-US"/>
        </a:p>
      </dgm:t>
    </dgm:pt>
    <dgm:pt modelId="{434E4768-EE85-45E3-8869-A046FA795D04}">
      <dgm:prSet/>
      <dgm:spPr/>
      <dgm:t>
        <a:bodyPr/>
        <a:lstStyle/>
        <a:p>
          <a:r>
            <a:rPr lang="fr-FR" dirty="0"/>
            <a:t>Discussion and </a:t>
          </a:r>
          <a:r>
            <a:rPr lang="fr-FR" dirty="0" err="1"/>
            <a:t>comparisons</a:t>
          </a:r>
          <a:endParaRPr lang="fr-FR" dirty="0"/>
        </a:p>
        <a:p>
          <a:r>
            <a:rPr lang="fr-FR" dirty="0" err="1"/>
            <a:t>Difficulties</a:t>
          </a:r>
          <a:r>
            <a:rPr lang="fr-FR" dirty="0"/>
            <a:t> and </a:t>
          </a:r>
          <a:r>
            <a:rPr lang="fr-FR" dirty="0" err="1"/>
            <a:t>improvements</a:t>
          </a:r>
          <a:endParaRPr lang="en-US" dirty="0"/>
        </a:p>
      </dgm:t>
    </dgm:pt>
    <dgm:pt modelId="{7FBDD594-FB1F-4CFB-AC23-02DF029B6DE2}" type="parTrans" cxnId="{512098D1-1F6B-4A42-A4DE-890FFB1F506B}">
      <dgm:prSet/>
      <dgm:spPr/>
      <dgm:t>
        <a:bodyPr/>
        <a:lstStyle/>
        <a:p>
          <a:endParaRPr lang="en-US"/>
        </a:p>
      </dgm:t>
    </dgm:pt>
    <dgm:pt modelId="{EAD87FD1-1EFD-4AD0-BEEE-1C879437ECD4}" type="sibTrans" cxnId="{512098D1-1F6B-4A42-A4DE-890FFB1F506B}">
      <dgm:prSet/>
      <dgm:spPr/>
      <dgm:t>
        <a:bodyPr/>
        <a:lstStyle/>
        <a:p>
          <a:endParaRPr lang="en-US"/>
        </a:p>
      </dgm:t>
    </dgm:pt>
    <dgm:pt modelId="{29DEB5CA-0CBB-48FC-A140-E9D95AC9072E}" type="pres">
      <dgm:prSet presAssocID="{560BFD81-F302-4F65-9553-41328AA8A0FA}" presName="Name0" presStyleCnt="0">
        <dgm:presLayoutVars>
          <dgm:dir/>
          <dgm:animLvl val="lvl"/>
          <dgm:resizeHandles val="exact"/>
        </dgm:presLayoutVars>
      </dgm:prSet>
      <dgm:spPr/>
    </dgm:pt>
    <dgm:pt modelId="{F9AE2A2F-63C1-4DBE-ADCF-C122F0E88D9D}" type="pres">
      <dgm:prSet presAssocID="{D19A93C0-EDA2-4BC8-886F-434857A8DBE2}" presName="composite" presStyleCnt="0"/>
      <dgm:spPr/>
    </dgm:pt>
    <dgm:pt modelId="{B53D8B47-86CC-47CD-8E6C-FF245DE45DA2}" type="pres">
      <dgm:prSet presAssocID="{D19A93C0-EDA2-4BC8-886F-434857A8DBE2}" presName="parTx" presStyleLbl="alignNode1" presStyleIdx="0" presStyleCnt="3">
        <dgm:presLayoutVars>
          <dgm:chMax val="0"/>
          <dgm:chPref val="0"/>
        </dgm:presLayoutVars>
      </dgm:prSet>
      <dgm:spPr/>
    </dgm:pt>
    <dgm:pt modelId="{056DAE49-EBEA-4621-8991-A51E4BDBB464}" type="pres">
      <dgm:prSet presAssocID="{D19A93C0-EDA2-4BC8-886F-434857A8DBE2}" presName="desTx" presStyleLbl="alignAccFollowNode1" presStyleIdx="0" presStyleCnt="3">
        <dgm:presLayoutVars/>
      </dgm:prSet>
      <dgm:spPr/>
    </dgm:pt>
    <dgm:pt modelId="{D3CF3EC8-9F8B-4E91-A7DA-197061A7E520}" type="pres">
      <dgm:prSet presAssocID="{18A4AB9D-BA09-4FDC-A7FF-B86A8D4C73B5}" presName="space" presStyleCnt="0"/>
      <dgm:spPr/>
    </dgm:pt>
    <dgm:pt modelId="{B10F24AF-7BDD-4F8E-A70B-D0128E41AE9C}" type="pres">
      <dgm:prSet presAssocID="{3846026A-98C0-4D01-8446-A7C08400D945}" presName="composite" presStyleCnt="0"/>
      <dgm:spPr/>
    </dgm:pt>
    <dgm:pt modelId="{EFFF518E-A476-4123-B6E0-2A8EC438D8B8}" type="pres">
      <dgm:prSet presAssocID="{3846026A-98C0-4D01-8446-A7C08400D945}" presName="parTx" presStyleLbl="alignNode1" presStyleIdx="1" presStyleCnt="3">
        <dgm:presLayoutVars>
          <dgm:chMax val="0"/>
          <dgm:chPref val="0"/>
        </dgm:presLayoutVars>
      </dgm:prSet>
      <dgm:spPr/>
    </dgm:pt>
    <dgm:pt modelId="{10B2F499-24DE-4618-BAA3-1CB251655CE1}" type="pres">
      <dgm:prSet presAssocID="{3846026A-98C0-4D01-8446-A7C08400D945}" presName="desTx" presStyleLbl="alignAccFollowNode1" presStyleIdx="1" presStyleCnt="3">
        <dgm:presLayoutVars/>
      </dgm:prSet>
      <dgm:spPr/>
    </dgm:pt>
    <dgm:pt modelId="{FD3BBBE2-A520-4C6C-BF88-EA4550840340}" type="pres">
      <dgm:prSet presAssocID="{7F1B776E-8CF1-4318-940F-0E597834765E}" presName="space" presStyleCnt="0"/>
      <dgm:spPr/>
    </dgm:pt>
    <dgm:pt modelId="{B43E4EE2-EF1C-431D-A973-0F4A421B933F}" type="pres">
      <dgm:prSet presAssocID="{F5EBA469-DE68-4E0B-9CC9-560064B0844E}" presName="composite" presStyleCnt="0"/>
      <dgm:spPr/>
    </dgm:pt>
    <dgm:pt modelId="{153DE129-B58B-4DBB-BCC8-DF189730EBD9}" type="pres">
      <dgm:prSet presAssocID="{F5EBA469-DE68-4E0B-9CC9-560064B0844E}" presName="parTx" presStyleLbl="alignNode1" presStyleIdx="2" presStyleCnt="3">
        <dgm:presLayoutVars>
          <dgm:chMax val="0"/>
          <dgm:chPref val="0"/>
        </dgm:presLayoutVars>
      </dgm:prSet>
      <dgm:spPr/>
    </dgm:pt>
    <dgm:pt modelId="{A3BB2BCD-6628-433A-847C-4CAA6FBC301E}" type="pres">
      <dgm:prSet presAssocID="{F5EBA469-DE68-4E0B-9CC9-560064B0844E}" presName="desTx" presStyleLbl="alignAccFollowNode1" presStyleIdx="2" presStyleCnt="3">
        <dgm:presLayoutVars/>
      </dgm:prSet>
      <dgm:spPr/>
    </dgm:pt>
  </dgm:ptLst>
  <dgm:cxnLst>
    <dgm:cxn modelId="{1E13BE11-9965-4F06-B532-CE071EBD6B37}" type="presOf" srcId="{560BFD81-F302-4F65-9553-41328AA8A0FA}" destId="{29DEB5CA-0CBB-48FC-A140-E9D95AC9072E}" srcOrd="0" destOrd="0" presId="urn:microsoft.com/office/officeart/2016/7/layout/ChevronBlockProcess"/>
    <dgm:cxn modelId="{BAB91223-F06A-4280-98D5-87533F6A93A9}" type="presOf" srcId="{3846026A-98C0-4D01-8446-A7C08400D945}" destId="{EFFF518E-A476-4123-B6E0-2A8EC438D8B8}" srcOrd="0" destOrd="0" presId="urn:microsoft.com/office/officeart/2016/7/layout/ChevronBlockProcess"/>
    <dgm:cxn modelId="{065B312A-A58A-4E66-8485-DBB168326EBC}" type="presOf" srcId="{434E4768-EE85-45E3-8869-A046FA795D04}" destId="{A3BB2BCD-6628-433A-847C-4CAA6FBC301E}" srcOrd="0" destOrd="1" presId="urn:microsoft.com/office/officeart/2016/7/layout/ChevronBlockProcess"/>
    <dgm:cxn modelId="{CE4AC75C-28B0-4741-95D6-7A0BAFC35174}" type="presOf" srcId="{3FDB504A-E73D-46E5-A92C-BA0ADCB221C9}" destId="{10B2F499-24DE-4618-BAA3-1CB251655CE1}" srcOrd="0" destOrd="2" presId="urn:microsoft.com/office/officeart/2016/7/layout/ChevronBlockProcess"/>
    <dgm:cxn modelId="{F3C92B44-C61D-4B90-B9D2-827609396A1B}" type="presOf" srcId="{F5EBA469-DE68-4E0B-9CC9-560064B0844E}" destId="{153DE129-B58B-4DBB-BCC8-DF189730EBD9}" srcOrd="0" destOrd="0" presId="urn:microsoft.com/office/officeart/2016/7/layout/ChevronBlockProcess"/>
    <dgm:cxn modelId="{3E8C3A44-8627-4775-A0CC-8A2EBAEEC418}" type="presOf" srcId="{5F4C5C3C-488F-49FE-BC17-63A8250F89AA}" destId="{A3BB2BCD-6628-433A-847C-4CAA6FBC301E}" srcOrd="0" destOrd="0" presId="urn:microsoft.com/office/officeart/2016/7/layout/ChevronBlockProcess"/>
    <dgm:cxn modelId="{563C036A-3892-4DDE-BB4E-7C545EF7A5C9}" srcId="{D19A93C0-EDA2-4BC8-886F-434857A8DBE2}" destId="{3EBCEF70-5656-40AE-9CDE-E7874C904A4D}" srcOrd="1" destOrd="0" parTransId="{D51C210F-5B9E-4FFF-B60D-8B5BA7BCD9CE}" sibTransId="{09E0B6B7-7B60-40BB-A522-48B30D3E9A82}"/>
    <dgm:cxn modelId="{D77A1151-7FF6-409B-9507-12965B7F713C}" type="presOf" srcId="{3EBCEF70-5656-40AE-9CDE-E7874C904A4D}" destId="{056DAE49-EBEA-4621-8991-A51E4BDBB464}" srcOrd="0" destOrd="1" presId="urn:microsoft.com/office/officeart/2016/7/layout/ChevronBlockProcess"/>
    <dgm:cxn modelId="{24FA897B-A5C7-4867-A33F-866272792EAC}" type="presOf" srcId="{7292F1CF-3E57-4EC2-BB7C-C9D2549A6CB2}" destId="{056DAE49-EBEA-4621-8991-A51E4BDBB464}" srcOrd="0" destOrd="2" presId="urn:microsoft.com/office/officeart/2016/7/layout/ChevronBlockProcess"/>
    <dgm:cxn modelId="{036F0981-95CD-465F-9F5F-58BDEB5973D7}" srcId="{560BFD81-F302-4F65-9553-41328AA8A0FA}" destId="{F5EBA469-DE68-4E0B-9CC9-560064B0844E}" srcOrd="2" destOrd="0" parTransId="{7DA6976C-5823-4D0C-881E-FCBFB0C3FACA}" sibTransId="{84E8B1CC-3371-4A8D-8B83-2F38690EFA20}"/>
    <dgm:cxn modelId="{88B90185-D96F-4C29-A173-C3A37D8B7427}" srcId="{3846026A-98C0-4D01-8446-A7C08400D945}" destId="{CEE31597-59F7-4278-BA8F-53F1A9661EA9}" srcOrd="1" destOrd="0" parTransId="{74B66F5D-2937-4854-A33D-3CC73FDEFD94}" sibTransId="{52E22384-3A8E-4E1F-90AA-B1A3D38002A5}"/>
    <dgm:cxn modelId="{9DFD5E8E-1C53-4EF7-B5BB-999C27A2E360}" type="presOf" srcId="{CEE31597-59F7-4278-BA8F-53F1A9661EA9}" destId="{10B2F499-24DE-4618-BAA3-1CB251655CE1}" srcOrd="0" destOrd="1" presId="urn:microsoft.com/office/officeart/2016/7/layout/ChevronBlockProcess"/>
    <dgm:cxn modelId="{E50EEA97-A488-4429-B578-396B100AA74C}" srcId="{560BFD81-F302-4F65-9553-41328AA8A0FA}" destId="{3846026A-98C0-4D01-8446-A7C08400D945}" srcOrd="1" destOrd="0" parTransId="{63EF1F67-1523-4C5C-A058-5F37F6FC5DFE}" sibTransId="{7F1B776E-8CF1-4318-940F-0E597834765E}"/>
    <dgm:cxn modelId="{9C3751A9-D4C0-4BDE-AE9B-5AE36D088DF1}" type="presOf" srcId="{8EA51D61-E926-484D-961E-C8FD6B80E69E}" destId="{10B2F499-24DE-4618-BAA3-1CB251655CE1}" srcOrd="0" destOrd="0" presId="urn:microsoft.com/office/officeart/2016/7/layout/ChevronBlockProcess"/>
    <dgm:cxn modelId="{5508A4AE-A6E5-4367-B8ED-27253A51B0D1}" srcId="{D19A93C0-EDA2-4BC8-886F-434857A8DBE2}" destId="{CA1D2922-1E12-48D1-8A2E-78DE19CE37CB}" srcOrd="0" destOrd="0" parTransId="{0E621CB8-1668-425F-957C-25D630D2F986}" sibTransId="{F05B1200-B7FC-49B1-B2DB-AF96948E6655}"/>
    <dgm:cxn modelId="{11372AAF-442F-41F0-B598-8E9AD59E6384}" type="presOf" srcId="{D19A93C0-EDA2-4BC8-886F-434857A8DBE2}" destId="{B53D8B47-86CC-47CD-8E6C-FF245DE45DA2}" srcOrd="0" destOrd="0" presId="urn:microsoft.com/office/officeart/2016/7/layout/ChevronBlockProcess"/>
    <dgm:cxn modelId="{E7516BB1-5140-459C-B17A-1A400F7E0BC9}" srcId="{3846026A-98C0-4D01-8446-A7C08400D945}" destId="{8EA51D61-E926-484D-961E-C8FD6B80E69E}" srcOrd="0" destOrd="0" parTransId="{410CF427-8E67-4456-9296-977D117D2552}" sibTransId="{E117C64D-8700-4A77-9542-2101FBD79D99}"/>
    <dgm:cxn modelId="{95940DB3-B8AC-4625-A618-4B522187192E}" srcId="{D19A93C0-EDA2-4BC8-886F-434857A8DBE2}" destId="{7292F1CF-3E57-4EC2-BB7C-C9D2549A6CB2}" srcOrd="2" destOrd="0" parTransId="{05A17551-0257-4653-9340-E60C1A6D64AD}" sibTransId="{7FFF59BA-E3BC-431B-BAD6-0D73AFAD5F93}"/>
    <dgm:cxn modelId="{A0BCBEC5-AC7D-43EB-BBCA-C29E5C17A090}" srcId="{F5EBA469-DE68-4E0B-9CC9-560064B0844E}" destId="{5F4C5C3C-488F-49FE-BC17-63A8250F89AA}" srcOrd="0" destOrd="0" parTransId="{2F0AA047-4C8A-424E-BCF2-979D2C4B8587}" sibTransId="{F10B8508-4C83-4445-AB31-761F5EA33520}"/>
    <dgm:cxn modelId="{2CCE36D0-F9A4-440C-9296-29F55CB94E03}" srcId="{560BFD81-F302-4F65-9553-41328AA8A0FA}" destId="{D19A93C0-EDA2-4BC8-886F-434857A8DBE2}" srcOrd="0" destOrd="0" parTransId="{301C5B79-6D44-439B-B47E-736F4DE6ACBE}" sibTransId="{18A4AB9D-BA09-4FDC-A7FF-B86A8D4C73B5}"/>
    <dgm:cxn modelId="{512098D1-1F6B-4A42-A4DE-890FFB1F506B}" srcId="{F5EBA469-DE68-4E0B-9CC9-560064B0844E}" destId="{434E4768-EE85-45E3-8869-A046FA795D04}" srcOrd="1" destOrd="0" parTransId="{7FBDD594-FB1F-4CFB-AC23-02DF029B6DE2}" sibTransId="{EAD87FD1-1EFD-4AD0-BEEE-1C879437ECD4}"/>
    <dgm:cxn modelId="{54D098D7-112F-4AF2-8D37-A8034B143D0B}" srcId="{3846026A-98C0-4D01-8446-A7C08400D945}" destId="{3FDB504A-E73D-46E5-A92C-BA0ADCB221C9}" srcOrd="2" destOrd="0" parTransId="{59DE71B3-5A6D-4CF4-A395-F814A4D0A3F9}" sibTransId="{956877D8-6AD6-45D3-A782-D82C3F07AF6D}"/>
    <dgm:cxn modelId="{0AB9EBF4-0E06-4FF2-976D-62AC5414974A}" type="presOf" srcId="{CA1D2922-1E12-48D1-8A2E-78DE19CE37CB}" destId="{056DAE49-EBEA-4621-8991-A51E4BDBB464}" srcOrd="0" destOrd="0" presId="urn:microsoft.com/office/officeart/2016/7/layout/ChevronBlockProcess"/>
    <dgm:cxn modelId="{9601A6F3-A628-46CB-A2F4-8D3087865E5A}" type="presParOf" srcId="{29DEB5CA-0CBB-48FC-A140-E9D95AC9072E}" destId="{F9AE2A2F-63C1-4DBE-ADCF-C122F0E88D9D}" srcOrd="0" destOrd="0" presId="urn:microsoft.com/office/officeart/2016/7/layout/ChevronBlockProcess"/>
    <dgm:cxn modelId="{88470ECD-708E-4C5B-98B4-742F9A02E88D}" type="presParOf" srcId="{F9AE2A2F-63C1-4DBE-ADCF-C122F0E88D9D}" destId="{B53D8B47-86CC-47CD-8E6C-FF245DE45DA2}" srcOrd="0" destOrd="0" presId="urn:microsoft.com/office/officeart/2016/7/layout/ChevronBlockProcess"/>
    <dgm:cxn modelId="{C823046F-3B33-4DEC-9908-B3652263A828}" type="presParOf" srcId="{F9AE2A2F-63C1-4DBE-ADCF-C122F0E88D9D}" destId="{056DAE49-EBEA-4621-8991-A51E4BDBB464}" srcOrd="1" destOrd="0" presId="urn:microsoft.com/office/officeart/2016/7/layout/ChevronBlockProcess"/>
    <dgm:cxn modelId="{BBCE8D61-E5E5-4173-8EBA-9EA5F9F90816}" type="presParOf" srcId="{29DEB5CA-0CBB-48FC-A140-E9D95AC9072E}" destId="{D3CF3EC8-9F8B-4E91-A7DA-197061A7E520}" srcOrd="1" destOrd="0" presId="urn:microsoft.com/office/officeart/2016/7/layout/ChevronBlockProcess"/>
    <dgm:cxn modelId="{30AC001F-29AF-42BF-AE60-115A25D42FCF}" type="presParOf" srcId="{29DEB5CA-0CBB-48FC-A140-E9D95AC9072E}" destId="{B10F24AF-7BDD-4F8E-A70B-D0128E41AE9C}" srcOrd="2" destOrd="0" presId="urn:microsoft.com/office/officeart/2016/7/layout/ChevronBlockProcess"/>
    <dgm:cxn modelId="{CF090D4A-85B9-44F0-AF63-02F4F39881D6}" type="presParOf" srcId="{B10F24AF-7BDD-4F8E-A70B-D0128E41AE9C}" destId="{EFFF518E-A476-4123-B6E0-2A8EC438D8B8}" srcOrd="0" destOrd="0" presId="urn:microsoft.com/office/officeart/2016/7/layout/ChevronBlockProcess"/>
    <dgm:cxn modelId="{7A6275F4-E46A-4FE1-BA86-EE44F57C9DC1}" type="presParOf" srcId="{B10F24AF-7BDD-4F8E-A70B-D0128E41AE9C}" destId="{10B2F499-24DE-4618-BAA3-1CB251655CE1}" srcOrd="1" destOrd="0" presId="urn:microsoft.com/office/officeart/2016/7/layout/ChevronBlockProcess"/>
    <dgm:cxn modelId="{F8DCEBD8-0F0B-406A-BE64-ECB567412FB8}" type="presParOf" srcId="{29DEB5CA-0CBB-48FC-A140-E9D95AC9072E}" destId="{FD3BBBE2-A520-4C6C-BF88-EA4550840340}" srcOrd="3" destOrd="0" presId="urn:microsoft.com/office/officeart/2016/7/layout/ChevronBlockProcess"/>
    <dgm:cxn modelId="{F68EE1C6-7388-4B58-AB9B-C820A9FF1C90}" type="presParOf" srcId="{29DEB5CA-0CBB-48FC-A140-E9D95AC9072E}" destId="{B43E4EE2-EF1C-431D-A973-0F4A421B933F}" srcOrd="4" destOrd="0" presId="urn:microsoft.com/office/officeart/2016/7/layout/ChevronBlockProcess"/>
    <dgm:cxn modelId="{A8E27A88-51EC-40E6-9749-BED239C99C58}" type="presParOf" srcId="{B43E4EE2-EF1C-431D-A973-0F4A421B933F}" destId="{153DE129-B58B-4DBB-BCC8-DF189730EBD9}" srcOrd="0" destOrd="0" presId="urn:microsoft.com/office/officeart/2016/7/layout/ChevronBlockProcess"/>
    <dgm:cxn modelId="{B1B909A4-ACF8-434A-BB5C-D2D0EA580E63}" type="presParOf" srcId="{B43E4EE2-EF1C-431D-A973-0F4A421B933F}" destId="{A3BB2BCD-6628-433A-847C-4CAA6FBC301E}"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D8B47-86CC-47CD-8E6C-FF245DE45DA2}">
      <dsp:nvSpPr>
        <dsp:cNvPr id="0" name=""/>
        <dsp:cNvSpPr/>
      </dsp:nvSpPr>
      <dsp:spPr>
        <a:xfrm>
          <a:off x="7632" y="267195"/>
          <a:ext cx="3020641" cy="906192"/>
        </a:xfrm>
        <a:prstGeom prst="chevron">
          <a:avLst>
            <a:gd name="adj" fmla="val 3000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890" tIns="111890" rIns="111890" bIns="111890" numCol="1" spcCol="1270" anchor="ctr" anchorCtr="0">
          <a:noAutofit/>
        </a:bodyPr>
        <a:lstStyle/>
        <a:p>
          <a:pPr marL="0" lvl="0" indent="0" algn="ctr" defTabSz="1066800">
            <a:lnSpc>
              <a:spcPct val="90000"/>
            </a:lnSpc>
            <a:spcBef>
              <a:spcPct val="0"/>
            </a:spcBef>
            <a:spcAft>
              <a:spcPct val="35000"/>
            </a:spcAft>
            <a:buNone/>
            <a:defRPr b="1"/>
          </a:pPr>
          <a:r>
            <a:rPr lang="fr-FR" sz="2400" kern="1200"/>
            <a:t>Context</a:t>
          </a:r>
          <a:endParaRPr lang="en-US" sz="2400" kern="1200"/>
        </a:p>
      </dsp:txBody>
      <dsp:txXfrm>
        <a:off x="279490" y="267195"/>
        <a:ext cx="2476925" cy="906192"/>
      </dsp:txXfrm>
    </dsp:sp>
    <dsp:sp modelId="{056DAE49-EBEA-4621-8991-A51E4BDBB464}">
      <dsp:nvSpPr>
        <dsp:cNvPr id="0" name=""/>
        <dsp:cNvSpPr/>
      </dsp:nvSpPr>
      <dsp:spPr>
        <a:xfrm>
          <a:off x="7632" y="1173387"/>
          <a:ext cx="2748783" cy="2213357"/>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215" tIns="217215" rIns="217215" bIns="434430" numCol="1" spcCol="1270" anchor="t" anchorCtr="0">
          <a:noAutofit/>
        </a:bodyPr>
        <a:lstStyle/>
        <a:p>
          <a:pPr marL="0" lvl="0" indent="0" algn="l" defTabSz="800100">
            <a:lnSpc>
              <a:spcPct val="90000"/>
            </a:lnSpc>
            <a:spcBef>
              <a:spcPct val="0"/>
            </a:spcBef>
            <a:spcAft>
              <a:spcPct val="35000"/>
            </a:spcAft>
            <a:buNone/>
          </a:pPr>
          <a:r>
            <a:rPr lang="fr-FR" sz="1800" kern="1200"/>
            <a:t>The wood material</a:t>
          </a:r>
          <a:endParaRPr lang="en-US" sz="1800" kern="1200"/>
        </a:p>
        <a:p>
          <a:pPr marL="0" lvl="0" indent="0" algn="l" defTabSz="800100">
            <a:lnSpc>
              <a:spcPct val="90000"/>
            </a:lnSpc>
            <a:spcBef>
              <a:spcPct val="0"/>
            </a:spcBef>
            <a:spcAft>
              <a:spcPct val="35000"/>
            </a:spcAft>
            <a:buNone/>
          </a:pPr>
          <a:r>
            <a:rPr lang="fr-FR" sz="1800" kern="1200" dirty="0"/>
            <a:t>Fracture </a:t>
          </a:r>
          <a:r>
            <a:rPr lang="fr-FR" sz="1800" kern="1200" dirty="0" err="1"/>
            <a:t>mechanics</a:t>
          </a:r>
          <a:endParaRPr lang="en-US" sz="1800" kern="1200" dirty="0"/>
        </a:p>
        <a:p>
          <a:pPr marL="0" lvl="0" indent="0" algn="l" defTabSz="800100">
            <a:lnSpc>
              <a:spcPct val="90000"/>
            </a:lnSpc>
            <a:spcBef>
              <a:spcPct val="0"/>
            </a:spcBef>
            <a:spcAft>
              <a:spcPct val="35000"/>
            </a:spcAft>
            <a:buNone/>
          </a:pPr>
          <a:r>
            <a:rPr lang="es-419" sz="1800" kern="1200" dirty="0"/>
            <a:t>Methodology</a:t>
          </a:r>
          <a:endParaRPr lang="en-US" sz="1800" kern="1200" dirty="0"/>
        </a:p>
      </dsp:txBody>
      <dsp:txXfrm>
        <a:off x="7632" y="1173387"/>
        <a:ext cx="2748783" cy="2213357"/>
      </dsp:txXfrm>
    </dsp:sp>
    <dsp:sp modelId="{EFFF518E-A476-4123-B6E0-2A8EC438D8B8}">
      <dsp:nvSpPr>
        <dsp:cNvPr id="0" name=""/>
        <dsp:cNvSpPr/>
      </dsp:nvSpPr>
      <dsp:spPr>
        <a:xfrm>
          <a:off x="2983381" y="267195"/>
          <a:ext cx="3020641" cy="906192"/>
        </a:xfrm>
        <a:prstGeom prst="chevron">
          <a:avLst>
            <a:gd name="adj" fmla="val 3000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890" tIns="111890" rIns="111890" bIns="111890" numCol="1" spcCol="1270" anchor="ctr" anchorCtr="0">
          <a:noAutofit/>
        </a:bodyPr>
        <a:lstStyle/>
        <a:p>
          <a:pPr marL="0" lvl="0" indent="0" algn="ctr" defTabSz="1066800">
            <a:lnSpc>
              <a:spcPct val="90000"/>
            </a:lnSpc>
            <a:spcBef>
              <a:spcPct val="0"/>
            </a:spcBef>
            <a:spcAft>
              <a:spcPct val="35000"/>
            </a:spcAft>
            <a:buNone/>
            <a:defRPr b="1"/>
          </a:pPr>
          <a:r>
            <a:rPr lang="fr-FR" sz="2400" kern="1200" dirty="0" err="1"/>
            <a:t>Experimental</a:t>
          </a:r>
          <a:r>
            <a:rPr lang="fr-FR" sz="2400" kern="1200" dirty="0"/>
            <a:t> </a:t>
          </a:r>
          <a:r>
            <a:rPr lang="fr-FR" sz="2400" kern="1200" dirty="0" err="1"/>
            <a:t>work</a:t>
          </a:r>
          <a:endParaRPr lang="en-US" sz="2400" kern="1200" dirty="0"/>
        </a:p>
      </dsp:txBody>
      <dsp:txXfrm>
        <a:off x="3255239" y="267195"/>
        <a:ext cx="2476925" cy="906192"/>
      </dsp:txXfrm>
    </dsp:sp>
    <dsp:sp modelId="{10B2F499-24DE-4618-BAA3-1CB251655CE1}">
      <dsp:nvSpPr>
        <dsp:cNvPr id="0" name=""/>
        <dsp:cNvSpPr/>
      </dsp:nvSpPr>
      <dsp:spPr>
        <a:xfrm>
          <a:off x="2983381" y="1173387"/>
          <a:ext cx="2748783" cy="2213357"/>
        </a:xfrm>
        <a:prstGeom prst="rect">
          <a:avLst/>
        </a:prstGeom>
        <a:solidFill>
          <a:schemeClr val="accent3">
            <a:tint val="40000"/>
            <a:alpha val="90000"/>
            <a:hueOff val="0"/>
            <a:satOff val="0"/>
            <a:lumOff val="0"/>
            <a:alphaOff val="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215" tIns="217215" rIns="217215" bIns="434430" numCol="1" spcCol="1270" anchor="t" anchorCtr="0">
          <a:noAutofit/>
        </a:bodyPr>
        <a:lstStyle/>
        <a:p>
          <a:pPr marL="0" lvl="0" indent="0" algn="l" defTabSz="800100">
            <a:lnSpc>
              <a:spcPct val="90000"/>
            </a:lnSpc>
            <a:spcBef>
              <a:spcPct val="0"/>
            </a:spcBef>
            <a:spcAft>
              <a:spcPct val="35000"/>
            </a:spcAft>
            <a:buNone/>
          </a:pPr>
          <a:r>
            <a:rPr lang="fr-FR" sz="1800" kern="1200"/>
            <a:t>Specimen and devices</a:t>
          </a:r>
          <a:endParaRPr lang="en-US" sz="1800" kern="1200"/>
        </a:p>
        <a:p>
          <a:pPr marL="0" lvl="0" indent="0" algn="l" defTabSz="800100">
            <a:lnSpc>
              <a:spcPct val="90000"/>
            </a:lnSpc>
            <a:spcBef>
              <a:spcPct val="0"/>
            </a:spcBef>
            <a:spcAft>
              <a:spcPct val="35000"/>
            </a:spcAft>
            <a:buNone/>
          </a:pPr>
          <a:r>
            <a:rPr lang="fr-FR" sz="1800" kern="1200"/>
            <a:t>Press and camera</a:t>
          </a:r>
          <a:endParaRPr lang="en-US" sz="1800" kern="1200"/>
        </a:p>
        <a:p>
          <a:pPr marL="0" lvl="0" indent="0" algn="l" defTabSz="800100">
            <a:lnSpc>
              <a:spcPct val="90000"/>
            </a:lnSpc>
            <a:spcBef>
              <a:spcPct val="0"/>
            </a:spcBef>
            <a:spcAft>
              <a:spcPct val="35000"/>
            </a:spcAft>
            <a:buNone/>
          </a:pPr>
          <a:r>
            <a:rPr lang="fr-FR" sz="1800" kern="1200" dirty="0"/>
            <a:t>DIC and </a:t>
          </a:r>
          <a:r>
            <a:rPr lang="fr-FR" sz="1800" kern="1200" dirty="0" err="1"/>
            <a:t>MatchID</a:t>
          </a:r>
          <a:endParaRPr lang="fr-FR" sz="1800" kern="1200" dirty="0"/>
        </a:p>
        <a:p>
          <a:pPr marL="0" lvl="0" indent="0" algn="l" defTabSz="800100">
            <a:lnSpc>
              <a:spcPct val="90000"/>
            </a:lnSpc>
            <a:spcBef>
              <a:spcPct val="0"/>
            </a:spcBef>
            <a:spcAft>
              <a:spcPct val="35000"/>
            </a:spcAft>
            <a:buNone/>
          </a:pPr>
          <a:r>
            <a:rPr lang="fr-FR" sz="1800" kern="1200" dirty="0"/>
            <a:t>Python code</a:t>
          </a:r>
          <a:endParaRPr lang="en-US" sz="1800" kern="1200" dirty="0"/>
        </a:p>
      </dsp:txBody>
      <dsp:txXfrm>
        <a:off x="2983381" y="1173387"/>
        <a:ext cx="2748783" cy="2213357"/>
      </dsp:txXfrm>
    </dsp:sp>
    <dsp:sp modelId="{153DE129-B58B-4DBB-BCC8-DF189730EBD9}">
      <dsp:nvSpPr>
        <dsp:cNvPr id="0" name=""/>
        <dsp:cNvSpPr/>
      </dsp:nvSpPr>
      <dsp:spPr>
        <a:xfrm>
          <a:off x="5959129" y="267195"/>
          <a:ext cx="3020641" cy="906192"/>
        </a:xfrm>
        <a:prstGeom prst="chevron">
          <a:avLst>
            <a:gd name="adj" fmla="val 3000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890" tIns="111890" rIns="111890" bIns="111890" numCol="1" spcCol="1270" anchor="ctr" anchorCtr="0">
          <a:noAutofit/>
        </a:bodyPr>
        <a:lstStyle/>
        <a:p>
          <a:pPr marL="0" lvl="0" indent="0" algn="ctr" defTabSz="1066800">
            <a:lnSpc>
              <a:spcPct val="90000"/>
            </a:lnSpc>
            <a:spcBef>
              <a:spcPct val="0"/>
            </a:spcBef>
            <a:spcAft>
              <a:spcPct val="35000"/>
            </a:spcAft>
            <a:buNone/>
            <a:defRPr b="1"/>
          </a:pPr>
          <a:r>
            <a:rPr lang="fr-FR" sz="2400" kern="1200"/>
            <a:t>Results and analysis</a:t>
          </a:r>
          <a:endParaRPr lang="en-US" sz="2400" kern="1200"/>
        </a:p>
      </dsp:txBody>
      <dsp:txXfrm>
        <a:off x="6230987" y="267195"/>
        <a:ext cx="2476925" cy="906192"/>
      </dsp:txXfrm>
    </dsp:sp>
    <dsp:sp modelId="{A3BB2BCD-6628-433A-847C-4CAA6FBC301E}">
      <dsp:nvSpPr>
        <dsp:cNvPr id="0" name=""/>
        <dsp:cNvSpPr/>
      </dsp:nvSpPr>
      <dsp:spPr>
        <a:xfrm>
          <a:off x="5959129" y="1173387"/>
          <a:ext cx="2748783" cy="2213357"/>
        </a:xfrm>
        <a:prstGeom prst="rect">
          <a:avLst/>
        </a:prstGeom>
        <a:solidFill>
          <a:schemeClr val="accent4">
            <a:tint val="40000"/>
            <a:alpha val="90000"/>
            <a:hueOff val="0"/>
            <a:satOff val="0"/>
            <a:lumOff val="0"/>
            <a:alphaOff val="0"/>
          </a:schemeClr>
        </a:solidFill>
        <a:ln w="1587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215" tIns="217215" rIns="217215" bIns="434430" numCol="1" spcCol="1270" anchor="t" anchorCtr="0">
          <a:noAutofit/>
        </a:bodyPr>
        <a:lstStyle/>
        <a:p>
          <a:pPr marL="0" lvl="0" indent="0" algn="l" defTabSz="800100">
            <a:lnSpc>
              <a:spcPct val="90000"/>
            </a:lnSpc>
            <a:spcBef>
              <a:spcPct val="0"/>
            </a:spcBef>
            <a:spcAft>
              <a:spcPct val="35000"/>
            </a:spcAft>
            <a:buNone/>
          </a:pPr>
          <a:r>
            <a:rPr lang="fr-FR" sz="1800" kern="1200" dirty="0" err="1"/>
            <a:t>Results</a:t>
          </a:r>
          <a:r>
            <a:rPr lang="fr-FR" sz="1800" kern="1200" dirty="0"/>
            <a:t> in mode I</a:t>
          </a:r>
          <a:endParaRPr lang="en-US" sz="1800" kern="1200" dirty="0"/>
        </a:p>
        <a:p>
          <a:pPr marL="0" lvl="0" indent="0" algn="l" defTabSz="800100">
            <a:lnSpc>
              <a:spcPct val="90000"/>
            </a:lnSpc>
            <a:spcBef>
              <a:spcPct val="0"/>
            </a:spcBef>
            <a:spcAft>
              <a:spcPct val="35000"/>
            </a:spcAft>
            <a:buNone/>
          </a:pPr>
          <a:r>
            <a:rPr lang="fr-FR" sz="1800" kern="1200" dirty="0"/>
            <a:t>Discussion and </a:t>
          </a:r>
          <a:r>
            <a:rPr lang="fr-FR" sz="1800" kern="1200" dirty="0" err="1"/>
            <a:t>comparisons</a:t>
          </a:r>
          <a:endParaRPr lang="fr-FR" sz="1800" kern="1200" dirty="0"/>
        </a:p>
        <a:p>
          <a:pPr marL="0" lvl="0" indent="0" algn="l" defTabSz="800100">
            <a:lnSpc>
              <a:spcPct val="90000"/>
            </a:lnSpc>
            <a:spcBef>
              <a:spcPct val="0"/>
            </a:spcBef>
            <a:spcAft>
              <a:spcPct val="35000"/>
            </a:spcAft>
            <a:buNone/>
          </a:pPr>
          <a:r>
            <a:rPr lang="fr-FR" sz="1800" kern="1200" dirty="0" err="1"/>
            <a:t>Difficulties</a:t>
          </a:r>
          <a:r>
            <a:rPr lang="fr-FR" sz="1800" kern="1200" dirty="0"/>
            <a:t> and </a:t>
          </a:r>
          <a:r>
            <a:rPr lang="fr-FR" sz="1800" kern="1200" dirty="0" err="1"/>
            <a:t>improvements</a:t>
          </a:r>
          <a:endParaRPr lang="en-US" sz="1800" kern="1200" dirty="0"/>
        </a:p>
      </dsp:txBody>
      <dsp:txXfrm>
        <a:off x="5959129" y="1173387"/>
        <a:ext cx="2748783" cy="2213357"/>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1357A-3F4E-4650-9ACC-764CF369732C}" type="datetimeFigureOut">
              <a:rPr lang="es-419" smtClean="0"/>
              <a:t>14/8/2023</a:t>
            </a:fld>
            <a:endParaRPr lang="es-419"/>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s-419"/>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4852E-F3AF-4775-9C66-94EA4DE5633E}" type="slidenum">
              <a:rPr lang="es-419" smtClean="0"/>
              <a:t>‹N°›</a:t>
            </a:fld>
            <a:endParaRPr lang="es-419"/>
          </a:p>
        </p:txBody>
      </p:sp>
    </p:spTree>
    <p:extLst>
      <p:ext uri="{BB962C8B-B14F-4D97-AF65-F5344CB8AC3E}">
        <p14:creationId xmlns:p14="http://schemas.microsoft.com/office/powerpoint/2010/main" val="144189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everybody. I am pleased to present you my master's thesis entitled "Mechanical rupture of wood in mode I and in mixed mode". This thesis was supervised by José Xavier, Rui Martins and Rostand </a:t>
            </a:r>
            <a:r>
              <a:rPr lang="en-US" dirty="0" err="1"/>
              <a:t>Moutou</a:t>
            </a:r>
            <a:r>
              <a:rPr lang="en-US" dirty="0"/>
              <a:t> </a:t>
            </a:r>
            <a:r>
              <a:rPr lang="en-US" dirty="0" err="1"/>
              <a:t>Pitti</a:t>
            </a:r>
            <a:r>
              <a:rPr lang="en-US" dirty="0"/>
              <a:t> at the Nova School of science in </a:t>
            </a:r>
            <a:r>
              <a:rPr lang="en-US" dirty="0" err="1"/>
              <a:t>Caparica</a:t>
            </a:r>
            <a:r>
              <a:rPr lang="en-US" dirty="0"/>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A2FC3BB8-0665-DE41-91B9-06ABDDBA5F47}" type="slidenum">
              <a:rPr lang="fr-FR" smtClean="0"/>
              <a:t>1</a:t>
            </a:fld>
            <a:endParaRPr lang="fr-FR"/>
          </a:p>
        </p:txBody>
      </p:sp>
    </p:spTree>
    <p:extLst>
      <p:ext uri="{BB962C8B-B14F-4D97-AF65-F5344CB8AC3E}">
        <p14:creationId xmlns:p14="http://schemas.microsoft.com/office/powerpoint/2010/main" val="93404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CTOD: </a:t>
            </a:r>
          </a:p>
          <a:p>
            <a:r>
              <a:rPr lang="en-US" dirty="0"/>
              <a:t>determine which pair of subsets is the best which means being closer or less close to the initial crack. If one is too close to the crack there will be no information and if one is too far away the measurement will be less accurate</a:t>
            </a:r>
          </a:p>
          <a:p>
            <a:r>
              <a:rPr lang="es-419" dirty="0"/>
              <a:t>Crack length:</a:t>
            </a:r>
          </a:p>
          <a:p>
            <a:r>
              <a:rPr lang="en-US" dirty="0"/>
              <a:t>You can see from the figure that the function A(</a:t>
            </a:r>
            <a:r>
              <a:rPr lang="en-US" dirty="0" err="1"/>
              <a:t>x,y</a:t>
            </a:r>
            <a:r>
              <a:rPr lang="en-US" dirty="0"/>
              <a:t>) has a high amplitude only at the crack because the displacements are in opposite directions. On the other hand, away from the crack, the displacements are in the same direction, so the amplitude will be close to 0.</a:t>
            </a:r>
          </a:p>
          <a:p>
            <a:r>
              <a:rPr lang="en-US" dirty="0"/>
              <a:t>A threshold is then created to get as close as possible to the crack length. alpha is a cutting tool and the crack length is only considered above a certain amplitude value of the A function by alpha* mean A.</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11</a:t>
            </a:fld>
            <a:endParaRPr lang="es-419"/>
          </a:p>
        </p:txBody>
      </p:sp>
    </p:spTree>
    <p:extLst>
      <p:ext uri="{BB962C8B-B14F-4D97-AF65-F5344CB8AC3E}">
        <p14:creationId xmlns:p14="http://schemas.microsoft.com/office/powerpoint/2010/main" val="878090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12</a:t>
            </a:fld>
            <a:endParaRPr lang="es-419"/>
          </a:p>
        </p:txBody>
      </p:sp>
    </p:spTree>
    <p:extLst>
      <p:ext uri="{BB962C8B-B14F-4D97-AF65-F5344CB8AC3E}">
        <p14:creationId xmlns:p14="http://schemas.microsoft.com/office/powerpoint/2010/main" val="4206537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13</a:t>
            </a:fld>
            <a:endParaRPr lang="es-419"/>
          </a:p>
        </p:txBody>
      </p:sp>
    </p:spTree>
    <p:extLst>
      <p:ext uri="{BB962C8B-B14F-4D97-AF65-F5344CB8AC3E}">
        <p14:creationId xmlns:p14="http://schemas.microsoft.com/office/powerpoint/2010/main" val="292102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shows the load-displacement curve for specimen e0e1, followed by a plot of the crack lengths estimated by methods 1 and 2. The blue dots are crack lengths estimated graphically using </a:t>
            </a:r>
            <a:r>
              <a:rPr lang="en-US" dirty="0" err="1"/>
              <a:t>Matchid</a:t>
            </a:r>
            <a:r>
              <a:rPr lang="en-US" dirty="0"/>
              <a:t> and strain fields to check that the crack length estimated by Python is correct. Finally, the two other plots represent G with method 1 and 2 and show that G reaches a sort of plateau, corresponding to a </a:t>
            </a:r>
            <a:r>
              <a:rPr lang="en-US" dirty="0" err="1"/>
              <a:t>stabilised</a:t>
            </a:r>
            <a:r>
              <a:rPr lang="en-US" dirty="0"/>
              <a:t> propagation range.</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14</a:t>
            </a:fld>
            <a:endParaRPr lang="es-419"/>
          </a:p>
        </p:txBody>
      </p:sp>
    </p:spTree>
    <p:extLst>
      <p:ext uri="{BB962C8B-B14F-4D97-AF65-F5344CB8AC3E}">
        <p14:creationId xmlns:p14="http://schemas.microsoft.com/office/powerpoint/2010/main" val="162621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shows the load-displacement curve for specimen e0e1, followed by a plot of the crack lengths estimated by methods 1 and 2. The blue dots are crack lengths estimated graphically using </a:t>
            </a:r>
            <a:r>
              <a:rPr lang="en-US" dirty="0" err="1"/>
              <a:t>Matchid</a:t>
            </a:r>
            <a:r>
              <a:rPr lang="en-US" dirty="0"/>
              <a:t> and strain fields to check that the crack length estimated by Python is correct. Finally, the two other plots represent G with method 1 and 2 and show that G reaches a sort of plateau, corresponding to a </a:t>
            </a:r>
            <a:r>
              <a:rPr lang="en-US" dirty="0" err="1"/>
              <a:t>stabilised</a:t>
            </a:r>
            <a:r>
              <a:rPr lang="en-US" dirty="0"/>
              <a:t> propagation range.</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15</a:t>
            </a:fld>
            <a:endParaRPr lang="es-419"/>
          </a:p>
        </p:txBody>
      </p:sp>
    </p:spTree>
    <p:extLst>
      <p:ext uri="{BB962C8B-B14F-4D97-AF65-F5344CB8AC3E}">
        <p14:creationId xmlns:p14="http://schemas.microsoft.com/office/powerpoint/2010/main" val="103218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2FC3BB8-0665-DE41-91B9-06ABDDBA5F47}" type="slidenum">
              <a:rPr lang="fr-FR" smtClean="0"/>
              <a:t>18</a:t>
            </a:fld>
            <a:endParaRPr lang="fr-FR"/>
          </a:p>
        </p:txBody>
      </p:sp>
    </p:spTree>
    <p:extLst>
      <p:ext uri="{BB962C8B-B14F-4D97-AF65-F5344CB8AC3E}">
        <p14:creationId xmlns:p14="http://schemas.microsoft.com/office/powerpoint/2010/main" val="277554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19</a:t>
            </a:fld>
            <a:endParaRPr lang="es-419"/>
          </a:p>
        </p:txBody>
      </p:sp>
    </p:spTree>
    <p:extLst>
      <p:ext uri="{BB962C8B-B14F-4D97-AF65-F5344CB8AC3E}">
        <p14:creationId xmlns:p14="http://schemas.microsoft.com/office/powerpoint/2010/main" val="400404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aim of this study is therefore to investigate the crack propagation of a softwood species, the Silver Fir under imposed mechanical stresses. </a:t>
            </a:r>
          </a:p>
          <a:p>
            <a:r>
              <a:rPr lang="en-US" dirty="0"/>
              <a:t>The goal is to carry out a study of the fracture parameters of silver fir and to </a:t>
            </a:r>
            <a:r>
              <a:rPr lang="en-US" dirty="0" err="1"/>
              <a:t>characterise</a:t>
            </a:r>
            <a:r>
              <a:rPr lang="en-US" dirty="0"/>
              <a:t> cracking in open and mixed modes because in general, a crack propagates in a material under the effect of a combination of the three modes. </a:t>
            </a:r>
            <a:endParaRPr lang="es-419"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2</a:t>
            </a:fld>
            <a:endParaRPr lang="es-419"/>
          </a:p>
        </p:txBody>
      </p:sp>
    </p:spTree>
    <p:extLst>
      <p:ext uri="{BB962C8B-B14F-4D97-AF65-F5344CB8AC3E}">
        <p14:creationId xmlns:p14="http://schemas.microsoft.com/office/powerpoint/2010/main" val="746395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t>From a mechanical point of view, wood is an anisotropic material (= physical and mechanical properties depending on the direction considered) and orthotropic (it has 3 preferred directions: axial, radial, tangential).</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Softwoods are genetically older than hardwoods and therefore have a simpler structure. They are made up of two main groups of cells. The tracheid fibers, have both support and conduction roles and Vertical parenchyma ensures the distribution and storage of substances.</a:t>
            </a:r>
          </a:p>
          <a:p>
            <a:pPr marL="0" marR="0" lvl="0" indent="0" algn="l" defTabSz="914400" rtl="0" eaLnBrk="1" fontAlgn="auto" latinLnBrk="0" hangingPunct="1">
              <a:lnSpc>
                <a:spcPct val="115000"/>
              </a:lnSpc>
              <a:spcBef>
                <a:spcPts val="0"/>
              </a:spcBef>
              <a:spcAft>
                <a:spcPts val="100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hardwoods they are composed of different cells: vessels for the conduction function, fibres  and parenchyma for the reserve. </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4</a:t>
            </a:fld>
            <a:endParaRPr lang="es-419"/>
          </a:p>
        </p:txBody>
      </p:sp>
    </p:spTree>
    <p:extLst>
      <p:ext uri="{BB962C8B-B14F-4D97-AF65-F5344CB8AC3E}">
        <p14:creationId xmlns:p14="http://schemas.microsoft.com/office/powerpoint/2010/main" val="230817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Now I'm going to introduce you to G, the energy release rate. It quantifies the ability of a material to resist crack propagation or failure under the effect of an applied load. </a:t>
            </a:r>
            <a:r>
              <a:rPr lang="en-US" dirty="0"/>
              <a:t>The imposed displacement compliance method is used for the various calculations in this presentation. </a:t>
            </a:r>
            <a:r>
              <a:rPr lang="en-US" dirty="0" err="1"/>
              <a:t>Gc</a:t>
            </a:r>
            <a:r>
              <a:rPr lang="en-US" dirty="0"/>
              <a:t> is the energy release rate, C the compliance, Fc the critical load that caused the crack to advance, b the thickness of the specimen and a the crack length. In mixed mode we have two components along x and y for the opening and the load as you can see in the formulas for GI and GII.</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5</a:t>
            </a:fld>
            <a:endParaRPr lang="es-419"/>
          </a:p>
        </p:txBody>
      </p:sp>
    </p:spTree>
    <p:extLst>
      <p:ext uri="{BB962C8B-B14F-4D97-AF65-F5344CB8AC3E}">
        <p14:creationId xmlns:p14="http://schemas.microsoft.com/office/powerpoint/2010/main" val="2509187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Mixed Mode Crack Growth (MMCG) specimen which is used in this study was designed by combining two geometric solutions. It takes advantage of both geometries. The variable inertia DCB ensures stability and a controlled rate of energy restitution. The CTS specimen enables Mode I, Mode II and mixed-mode tests , thanks to symmetrical steel arms and variable loading holes for different mixing ratios.</a:t>
            </a:r>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6</a:t>
            </a:fld>
            <a:endParaRPr lang="es-419"/>
          </a:p>
        </p:txBody>
      </p:sp>
    </p:spTree>
    <p:extLst>
      <p:ext uri="{BB962C8B-B14F-4D97-AF65-F5344CB8AC3E}">
        <p14:creationId xmlns:p14="http://schemas.microsoft.com/office/powerpoint/2010/main" val="165805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Now I’m presenting you the methodology in order to get the final results. The first step is to record images over time and then process these images with image correlation software such as </a:t>
            </a:r>
            <a:r>
              <a:rPr lang="en-US" dirty="0" err="1"/>
              <a:t>MatchID</a:t>
            </a:r>
            <a:r>
              <a:rPr lang="en-US" dirty="0"/>
              <a:t>. The DIC is a method that measures displacements between two images as you can see on the figure. It works by comparing two images, one reference and the other distorted. It must therefore detect a pattern in the reference image and compare it to the pattern in the other images.</a:t>
            </a:r>
          </a:p>
          <a:p>
            <a:r>
              <a:rPr lang="en-US" dirty="0"/>
              <a:t>The second step involves processing the vertical and horizontal displacements obtained by the DIC for the specimen. Thanks to those displacements obtained over time, it is possible to estimate the CTOD, the crack length and the energy release rate by post-processing the data with software such as Python.</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7</a:t>
            </a:fld>
            <a:endParaRPr lang="es-419"/>
          </a:p>
        </p:txBody>
      </p:sp>
    </p:spTree>
    <p:extLst>
      <p:ext uri="{BB962C8B-B14F-4D97-AF65-F5344CB8AC3E}">
        <p14:creationId xmlns:p14="http://schemas.microsoft.com/office/powerpoint/2010/main" val="3829194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 </a:t>
            </a:r>
            <a:r>
              <a:rPr lang="en-US" dirty="0" err="1"/>
              <a:t>arcan</a:t>
            </a:r>
            <a:r>
              <a:rPr lang="en-US" dirty="0"/>
              <a:t> system was created for the MMCG specimen geometry. Bolts were also created to connect the </a:t>
            </a:r>
            <a:r>
              <a:rPr lang="en-US" dirty="0" err="1"/>
              <a:t>arcan</a:t>
            </a:r>
            <a:r>
              <a:rPr lang="en-US" dirty="0"/>
              <a:t> system and the press together. All these devices were drawn in </a:t>
            </a:r>
            <a:r>
              <a:rPr lang="en-US" dirty="0" err="1"/>
              <a:t>Solidworks</a:t>
            </a:r>
            <a:r>
              <a:rPr lang="en-US" dirty="0"/>
              <a:t>. This system enables tests to be carried out in opening mode, in pure shear and in mixed mode according to the different mixing angles. </a:t>
            </a:r>
          </a:p>
          <a:p>
            <a:r>
              <a:rPr lang="en-US" dirty="0"/>
              <a:t>Notches were created in each specimen. An initial cut was made using an electric saw, followed by a pre-crack in the notch using a cutter.  The cutter is used to go deeper and create a pre-crack whose shape allows the crack to propagate. </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8</a:t>
            </a:fld>
            <a:endParaRPr lang="es-419"/>
          </a:p>
        </p:txBody>
      </p:sp>
    </p:spTree>
    <p:extLst>
      <p:ext uri="{BB962C8B-B14F-4D97-AF65-F5344CB8AC3E}">
        <p14:creationId xmlns:p14="http://schemas.microsoft.com/office/powerpoint/2010/main" val="3319090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compression tensile machine , the camera and the </a:t>
            </a:r>
            <a:r>
              <a:rPr lang="en-US" dirty="0" err="1"/>
              <a:t>Arcan</a:t>
            </a:r>
            <a:r>
              <a:rPr lang="en-US" dirty="0"/>
              <a:t> system are clearly visible in the figure. The part of the specimen with the speckle pattern was illuminated in order that the black dots could be correctly distinguished for image correlation. The camera was mounted on a tripod in order to capture stable images during the tests.</a:t>
            </a:r>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9</a:t>
            </a:fld>
            <a:endParaRPr lang="es-419"/>
          </a:p>
        </p:txBody>
      </p:sp>
    </p:spTree>
    <p:extLst>
      <p:ext uri="{BB962C8B-B14F-4D97-AF65-F5344CB8AC3E}">
        <p14:creationId xmlns:p14="http://schemas.microsoft.com/office/powerpoint/2010/main" val="67978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before the tests the specimens have been painted to obtain a speckle pattern that allows image processing with </a:t>
            </a:r>
            <a:r>
              <a:rPr lang="en-US" dirty="0" err="1"/>
              <a:t>MatchID</a:t>
            </a:r>
            <a:r>
              <a:rPr lang="en-US" dirty="0"/>
              <a:t>. So a first layer of white paint was added and a cloud of black dots formed a second layer of paint.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calibration and recording of the tests, the </a:t>
            </a:r>
            <a:r>
              <a:rPr lang="en-US" dirty="0" err="1"/>
              <a:t>datas</a:t>
            </a:r>
            <a:r>
              <a:rPr lang="en-US" dirty="0"/>
              <a:t> must be processed. The steps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determine the correct parameters, </a:t>
            </a:r>
            <a:r>
              <a:rPr lang="en-US" dirty="0" err="1"/>
              <a:t>MatchID</a:t>
            </a:r>
            <a:r>
              <a:rPr lang="en-US" dirty="0"/>
              <a:t> has a tool called "Performance Analysis". With this tool it is possible to vary parameters such as subset size, step size, strain window, etc. and see which parameters are the best.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10</a:t>
            </a:fld>
            <a:endParaRPr lang="es-419"/>
          </a:p>
        </p:txBody>
      </p:sp>
    </p:spTree>
    <p:extLst>
      <p:ext uri="{BB962C8B-B14F-4D97-AF65-F5344CB8AC3E}">
        <p14:creationId xmlns:p14="http://schemas.microsoft.com/office/powerpoint/2010/main" val="163867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D8430CC-2C65-4BE7-8DEA-D9DBF159B628}" type="datetime1">
              <a:rPr lang="es-419" smtClean="0"/>
              <a:t>14/8/2023</a:t>
            </a:fld>
            <a:endParaRPr lang="es-419"/>
          </a:p>
        </p:txBody>
      </p:sp>
      <p:sp>
        <p:nvSpPr>
          <p:cNvPr id="5" name="Footer Placeholder 4"/>
          <p:cNvSpPr>
            <a:spLocks noGrp="1"/>
          </p:cNvSpPr>
          <p:nvPr>
            <p:ph type="ftr" sz="quarter" idx="11"/>
          </p:nvPr>
        </p:nvSpPr>
        <p:spPr/>
        <p:txBody>
          <a:bodyPr/>
          <a:lstStyle/>
          <a:p>
            <a:endParaRPr lang="es-419"/>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3503897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F4C430B-DFB7-4886-806D-183F8449DB8F}" type="datetime1">
              <a:rPr lang="es-419" smtClean="0"/>
              <a:t>14/8/2023</a:t>
            </a:fld>
            <a:endParaRPr lang="es-419"/>
          </a:p>
        </p:txBody>
      </p:sp>
      <p:sp>
        <p:nvSpPr>
          <p:cNvPr id="5" name="Footer Placeholder 4"/>
          <p:cNvSpPr>
            <a:spLocks noGrp="1"/>
          </p:cNvSpPr>
          <p:nvPr>
            <p:ph type="ftr" sz="quarter" idx="11"/>
          </p:nvPr>
        </p:nvSpPr>
        <p:spPr/>
        <p:txBody>
          <a:bodyPr/>
          <a:lstStyle/>
          <a:p>
            <a:endParaRPr lang="es-419"/>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102663006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F4C430B-DFB7-4886-806D-183F8449DB8F}" type="datetime1">
              <a:rPr lang="es-419" smtClean="0"/>
              <a:t>14/8/2023</a:t>
            </a:fld>
            <a:endParaRPr lang="es-419"/>
          </a:p>
        </p:txBody>
      </p:sp>
      <p:sp>
        <p:nvSpPr>
          <p:cNvPr id="5" name="Footer Placeholder 4"/>
          <p:cNvSpPr>
            <a:spLocks noGrp="1"/>
          </p:cNvSpPr>
          <p:nvPr>
            <p:ph type="ftr" sz="quarter" idx="11"/>
          </p:nvPr>
        </p:nvSpPr>
        <p:spPr/>
        <p:txBody>
          <a:bodyPr/>
          <a:lstStyle/>
          <a:p>
            <a:endParaRPr lang="es-419"/>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1081561-2907-4815-8957-C2F82BED7E47}" type="slidenum">
              <a:rPr lang="es-419" smtClean="0"/>
              <a:t>‹N°›</a:t>
            </a:fld>
            <a:endParaRPr lang="es-419"/>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061285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AF4C430B-DFB7-4886-806D-183F8449DB8F}" type="datetime1">
              <a:rPr lang="es-419" smtClean="0"/>
              <a:t>14/8/2023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61268309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AF4C430B-DFB7-4886-806D-183F8449DB8F}" type="datetime1">
              <a:rPr lang="es-419" smtClean="0"/>
              <a:t>14/8/2023</a:t>
            </a:fld>
            <a:endParaRPr lang="es-419"/>
          </a:p>
        </p:txBody>
      </p:sp>
      <p:sp>
        <p:nvSpPr>
          <p:cNvPr id="6" name="Footer Placeholder 5"/>
          <p:cNvSpPr>
            <a:spLocks noGrp="1"/>
          </p:cNvSpPr>
          <p:nvPr>
            <p:ph type="ftr" sz="quarter" idx="11"/>
          </p:nvPr>
        </p:nvSpPr>
        <p:spPr/>
        <p:txBody>
          <a:bodyPr/>
          <a:lstStyle/>
          <a:p>
            <a:endParaRPr lang="es-419"/>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1081561-2907-4815-8957-C2F82BED7E47}" type="slidenum">
              <a:rPr lang="es-419" smtClean="0"/>
              <a:t>‹N°›</a:t>
            </a:fld>
            <a:endParaRPr lang="es-419"/>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2379359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AF4C430B-DFB7-4886-806D-183F8449DB8F}" type="datetime1">
              <a:rPr lang="es-419" smtClean="0"/>
              <a:t>14/8/2023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75906537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65261DD-D1BD-4F01-B050-E778E34E8E38}" type="datetime1">
              <a:rPr lang="es-419" smtClean="0"/>
              <a:t>14/8/2023</a:t>
            </a:fld>
            <a:endParaRPr lang="es-419"/>
          </a:p>
        </p:txBody>
      </p:sp>
      <p:sp>
        <p:nvSpPr>
          <p:cNvPr id="5" name="Footer Placeholder 4"/>
          <p:cNvSpPr>
            <a:spLocks noGrp="1"/>
          </p:cNvSpPr>
          <p:nvPr>
            <p:ph type="ftr" sz="quarter" idx="11"/>
          </p:nvPr>
        </p:nvSpPr>
        <p:spPr/>
        <p:txBody>
          <a:bodyPr/>
          <a:lstStyle/>
          <a:p>
            <a:endParaRPr lang="es-419"/>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540388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C88A0C9-7AD1-4C3C-BEF5-4D3B1DC9B939}" type="datetime1">
              <a:rPr lang="es-419" smtClean="0"/>
              <a:t>14/8/2023</a:t>
            </a:fld>
            <a:endParaRPr lang="es-419"/>
          </a:p>
        </p:txBody>
      </p:sp>
      <p:sp>
        <p:nvSpPr>
          <p:cNvPr id="5" name="Footer Placeholder 4"/>
          <p:cNvSpPr>
            <a:spLocks noGrp="1"/>
          </p:cNvSpPr>
          <p:nvPr>
            <p:ph type="ftr" sz="quarter" idx="11"/>
          </p:nvPr>
        </p:nvSpPr>
        <p:spPr/>
        <p:txBody>
          <a:bodyPr/>
          <a:lstStyle/>
          <a:p>
            <a:endParaRPr lang="es-419"/>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17242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AAEC318-2C57-4E02-8D23-243277F612C4}" type="datetime1">
              <a:rPr lang="es-419" smtClean="0"/>
              <a:t>14/8/2023</a:t>
            </a:fld>
            <a:endParaRPr lang="es-419"/>
          </a:p>
        </p:txBody>
      </p:sp>
      <p:sp>
        <p:nvSpPr>
          <p:cNvPr id="5" name="Footer Placeholder 4"/>
          <p:cNvSpPr>
            <a:spLocks noGrp="1"/>
          </p:cNvSpPr>
          <p:nvPr>
            <p:ph type="ftr" sz="quarter" idx="11"/>
          </p:nvPr>
        </p:nvSpPr>
        <p:spPr/>
        <p:txBody>
          <a:bodyPr/>
          <a:lstStyle/>
          <a:p>
            <a:endParaRPr lang="es-419"/>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23205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13FF3A4-C370-49D8-8DFC-93545EFACAD1}" type="datetime1">
              <a:rPr lang="es-419" smtClean="0"/>
              <a:t>14/8/2023</a:t>
            </a:fld>
            <a:endParaRPr lang="es-419"/>
          </a:p>
        </p:txBody>
      </p:sp>
      <p:sp>
        <p:nvSpPr>
          <p:cNvPr id="5" name="Footer Placeholder 4"/>
          <p:cNvSpPr>
            <a:spLocks noGrp="1"/>
          </p:cNvSpPr>
          <p:nvPr>
            <p:ph type="ftr" sz="quarter" idx="11"/>
          </p:nvPr>
        </p:nvSpPr>
        <p:spPr/>
        <p:txBody>
          <a:bodyPr/>
          <a:lstStyle/>
          <a:p>
            <a:endParaRPr lang="es-419"/>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85332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84054A3-2302-44AD-AFB9-BD1DB28F6FDD}" type="datetime1">
              <a:rPr lang="es-419" smtClean="0"/>
              <a:t>14/8/2023</a:t>
            </a:fld>
            <a:endParaRPr lang="es-419"/>
          </a:p>
        </p:txBody>
      </p:sp>
      <p:sp>
        <p:nvSpPr>
          <p:cNvPr id="6" name="Footer Placeholder 5"/>
          <p:cNvSpPr>
            <a:spLocks noGrp="1"/>
          </p:cNvSpPr>
          <p:nvPr>
            <p:ph type="ftr" sz="quarter" idx="11"/>
          </p:nvPr>
        </p:nvSpPr>
        <p:spPr/>
        <p:txBody>
          <a:bodyPr/>
          <a:lstStyle/>
          <a:p>
            <a:endParaRPr lang="es-419"/>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56138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D0D39A9-761C-4FD3-9886-7AF436206507}" type="datetime1">
              <a:rPr lang="es-419" smtClean="0"/>
              <a:t>14/8/2023</a:t>
            </a:fld>
            <a:endParaRPr lang="es-419"/>
          </a:p>
        </p:txBody>
      </p:sp>
      <p:sp>
        <p:nvSpPr>
          <p:cNvPr id="8" name="Footer Placeholder 7"/>
          <p:cNvSpPr>
            <a:spLocks noGrp="1"/>
          </p:cNvSpPr>
          <p:nvPr>
            <p:ph type="ftr" sz="quarter" idx="11"/>
          </p:nvPr>
        </p:nvSpPr>
        <p:spPr/>
        <p:txBody>
          <a:bodyPr/>
          <a:lstStyle/>
          <a:p>
            <a:endParaRPr lang="es-419"/>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1171292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6C07317-54D0-4911-8D80-51FCB03656AE}" type="datetime1">
              <a:rPr lang="es-419" smtClean="0"/>
              <a:t>14/8/2023</a:t>
            </a:fld>
            <a:endParaRPr lang="es-419"/>
          </a:p>
        </p:txBody>
      </p:sp>
      <p:sp>
        <p:nvSpPr>
          <p:cNvPr id="4" name="Footer Placeholder 3"/>
          <p:cNvSpPr>
            <a:spLocks noGrp="1"/>
          </p:cNvSpPr>
          <p:nvPr>
            <p:ph type="ftr" sz="quarter" idx="11"/>
          </p:nvPr>
        </p:nvSpPr>
        <p:spPr/>
        <p:txBody>
          <a:bodyPr/>
          <a:lstStyle/>
          <a:p>
            <a:endParaRPr lang="es-419"/>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4077755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3671FB-525F-4FE3-83A9-0B795ADE2FCE}" type="datetime1">
              <a:rPr lang="es-419" smtClean="0"/>
              <a:t>14/8/2023</a:t>
            </a:fld>
            <a:endParaRPr lang="es-419"/>
          </a:p>
        </p:txBody>
      </p:sp>
      <p:sp>
        <p:nvSpPr>
          <p:cNvPr id="3" name="Footer Placeholder 2"/>
          <p:cNvSpPr>
            <a:spLocks noGrp="1"/>
          </p:cNvSpPr>
          <p:nvPr>
            <p:ph type="ftr" sz="quarter" idx="11"/>
          </p:nvPr>
        </p:nvSpPr>
        <p:spPr/>
        <p:txBody>
          <a:bodyPr/>
          <a:lstStyle/>
          <a:p>
            <a:endParaRPr lang="es-419"/>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95742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5BA6A24-0C90-4B02-AA11-720BC303E32F}" type="datetime1">
              <a:rPr lang="es-419" smtClean="0"/>
              <a:t>14/8/2023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3397922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D7B05B5-445F-45E9-9451-7787096089DA}" type="datetime1">
              <a:rPr lang="es-419" smtClean="0"/>
              <a:t>14/8/2023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763170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F4C430B-DFB7-4886-806D-183F8449DB8F}" type="datetime1">
              <a:rPr lang="es-419" smtClean="0"/>
              <a:t>14/8/2023</a:t>
            </a:fld>
            <a:endParaRPr lang="es-419"/>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419"/>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1081561-2907-4815-8957-C2F82BED7E47}" type="slidenum">
              <a:rPr lang="es-419" smtClean="0"/>
              <a:t>‹N°›</a:t>
            </a:fld>
            <a:endParaRPr lang="es-419"/>
          </a:p>
        </p:txBody>
      </p:sp>
    </p:spTree>
    <p:extLst>
      <p:ext uri="{BB962C8B-B14F-4D97-AF65-F5344CB8AC3E}">
        <p14:creationId xmlns:p14="http://schemas.microsoft.com/office/powerpoint/2010/main" val="2637841671"/>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00.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1.png"/><Relationship Id="rId5" Type="http://schemas.openxmlformats.org/officeDocument/2006/relationships/tags" Target="../tags/tag5.xml"/><Relationship Id="rId10" Type="http://schemas.openxmlformats.org/officeDocument/2006/relationships/image" Target="../media/image10.png"/><Relationship Id="rId4" Type="http://schemas.openxmlformats.org/officeDocument/2006/relationships/tags" Target="../tags/tag4.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ge1image31420608">
            <a:extLst>
              <a:ext uri="{FF2B5EF4-FFF2-40B4-BE49-F238E27FC236}">
                <a16:creationId xmlns:a16="http://schemas.microsoft.com/office/drawing/2014/main" id="{B6C098B6-8225-DA46-AA36-C707623BB45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7403" y="0"/>
            <a:ext cx="2164597" cy="158626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31422896">
            <a:extLst>
              <a:ext uri="{FF2B5EF4-FFF2-40B4-BE49-F238E27FC236}">
                <a16:creationId xmlns:a16="http://schemas.microsoft.com/office/drawing/2014/main" id="{354DC1F8-E117-7B4D-BE79-A0803B5B0F67}"/>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207819" y="0"/>
            <a:ext cx="2493818" cy="158858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66E4C9A9-8E05-4ECB-B6EB-2B1C8D26C235}"/>
              </a:ext>
            </a:extLst>
          </p:cNvPr>
          <p:cNvSpPr>
            <a:spLocks noGrp="1"/>
          </p:cNvSpPr>
          <p:nvPr>
            <p:ph type="ctrTitle"/>
          </p:nvPr>
        </p:nvSpPr>
        <p:spPr>
          <a:xfrm>
            <a:off x="301530" y="2379086"/>
            <a:ext cx="11890470" cy="2847842"/>
          </a:xfrm>
        </p:spPr>
        <p:txBody>
          <a:bodyPr>
            <a:normAutofit fontScale="90000"/>
          </a:bodyPr>
          <a:lstStyle/>
          <a:p>
            <a:pPr algn="ctr" eaLnBrk="0" fontAlgn="base" hangingPunct="0">
              <a:lnSpc>
                <a:spcPct val="100000"/>
              </a:lnSpc>
              <a:spcAft>
                <a:spcPct val="0"/>
              </a:spcAft>
            </a:pPr>
            <a:r>
              <a:rPr lang="en-US" b="1" dirty="0">
                <a:latin typeface="Calibri"/>
                <a:cs typeface="Calibri"/>
              </a:rPr>
              <a:t>Direct identification of fracture parameters of wood in mode I by digital image correlation</a:t>
            </a:r>
            <a:br>
              <a:rPr lang="fr-FR" altLang="fr-FR" sz="3600" dirty="0"/>
            </a:br>
            <a:endParaRPr lang="fr-FR" altLang="fr-FR" sz="4000" dirty="0"/>
          </a:p>
        </p:txBody>
      </p:sp>
      <p:sp>
        <p:nvSpPr>
          <p:cNvPr id="3" name="Espace réservé du numéro de diapositive 2">
            <a:extLst>
              <a:ext uri="{FF2B5EF4-FFF2-40B4-BE49-F238E27FC236}">
                <a16:creationId xmlns:a16="http://schemas.microsoft.com/office/drawing/2014/main" id="{A6671362-2902-469F-ADC6-35E45240161E}"/>
              </a:ext>
            </a:extLst>
          </p:cNvPr>
          <p:cNvSpPr>
            <a:spLocks noGrp="1"/>
          </p:cNvSpPr>
          <p:nvPr>
            <p:ph type="sldNum" sz="quarter" idx="12"/>
          </p:nvPr>
        </p:nvSpPr>
        <p:spPr/>
        <p:txBody>
          <a:bodyPr/>
          <a:lstStyle/>
          <a:p>
            <a:fld id="{81081561-2907-4815-8957-C2F82BED7E47}" type="slidenum">
              <a:rPr lang="es-419" smtClean="0"/>
              <a:t>1</a:t>
            </a:fld>
            <a:endParaRPr lang="es-419" dirty="0"/>
          </a:p>
        </p:txBody>
      </p:sp>
      <p:sp>
        <p:nvSpPr>
          <p:cNvPr id="6" name="Rectangle 5">
            <a:extLst>
              <a:ext uri="{FF2B5EF4-FFF2-40B4-BE49-F238E27FC236}">
                <a16:creationId xmlns:a16="http://schemas.microsoft.com/office/drawing/2014/main" id="{A8515925-826C-6C44-9785-BCE26E24F0AD}"/>
              </a:ext>
            </a:extLst>
          </p:cNvPr>
          <p:cNvSpPr/>
          <p:nvPr/>
        </p:nvSpPr>
        <p:spPr>
          <a:xfrm>
            <a:off x="6966805" y="6085164"/>
            <a:ext cx="4787229" cy="646331"/>
          </a:xfrm>
          <a:prstGeom prst="rect">
            <a:avLst/>
          </a:prstGeom>
        </p:spPr>
        <p:txBody>
          <a:bodyPr wrap="square">
            <a:spAutoFit/>
          </a:bodyPr>
          <a:lstStyle/>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Under the direction of Mr. José Xavier, Mr. Rui Martins and Mr. Rostand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Moutou</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Pitti</a:t>
            </a:r>
            <a:endParaRPr lang="fr-FR" dirty="0"/>
          </a:p>
        </p:txBody>
      </p:sp>
      <p:sp>
        <p:nvSpPr>
          <p:cNvPr id="7" name="Rectangle 6">
            <a:extLst>
              <a:ext uri="{FF2B5EF4-FFF2-40B4-BE49-F238E27FC236}">
                <a16:creationId xmlns:a16="http://schemas.microsoft.com/office/drawing/2014/main" id="{023FD598-9B7E-9C40-A238-37AE9C86997D}"/>
              </a:ext>
            </a:extLst>
          </p:cNvPr>
          <p:cNvSpPr/>
          <p:nvPr/>
        </p:nvSpPr>
        <p:spPr>
          <a:xfrm>
            <a:off x="746449" y="6108658"/>
            <a:ext cx="2355742" cy="369332"/>
          </a:xfrm>
          <a:prstGeom prst="rect">
            <a:avLst/>
          </a:prstGeom>
        </p:spPr>
        <p:txBody>
          <a:bodyPr wrap="square">
            <a:spAutoFit/>
          </a:bodyPr>
          <a:lstStyle/>
          <a:p>
            <a:r>
              <a:rPr lang="fr-FR" dirty="0"/>
              <a:t>COCHET Olivier </a:t>
            </a:r>
          </a:p>
        </p:txBody>
      </p:sp>
    </p:spTree>
    <p:extLst>
      <p:ext uri="{BB962C8B-B14F-4D97-AF65-F5344CB8AC3E}">
        <p14:creationId xmlns:p14="http://schemas.microsoft.com/office/powerpoint/2010/main" val="833570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C29CA-9D2B-4667-866B-2B00FED3D95F}"/>
              </a:ext>
            </a:extLst>
          </p:cNvPr>
          <p:cNvSpPr>
            <a:spLocks noGrp="1"/>
          </p:cNvSpPr>
          <p:nvPr>
            <p:ph type="title"/>
          </p:nvPr>
        </p:nvSpPr>
        <p:spPr>
          <a:xfrm>
            <a:off x="1687670" y="624110"/>
            <a:ext cx="4038876" cy="1280890"/>
          </a:xfrm>
        </p:spPr>
        <p:txBody>
          <a:bodyPr>
            <a:normAutofit/>
          </a:bodyPr>
          <a:lstStyle/>
          <a:p>
            <a:r>
              <a:rPr lang="fr-FR" sz="3200" dirty="0"/>
              <a:t>DIC and </a:t>
            </a:r>
            <a:r>
              <a:rPr lang="fr-FR" sz="3200" dirty="0" err="1"/>
              <a:t>MatchID</a:t>
            </a:r>
            <a:endParaRPr lang="es-419" sz="3200" dirty="0"/>
          </a:p>
        </p:txBody>
      </p:sp>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10</a:t>
            </a:fld>
            <a:endParaRPr lang="es-419" sz="1900"/>
          </a:p>
        </p:txBody>
      </p:sp>
      <p:pic>
        <p:nvPicPr>
          <p:cNvPr id="7" name="Image 6">
            <a:extLst>
              <a:ext uri="{FF2B5EF4-FFF2-40B4-BE49-F238E27FC236}">
                <a16:creationId xmlns:a16="http://schemas.microsoft.com/office/drawing/2014/main" id="{031FF510-FF9C-4431-AEA6-10678D154B25}"/>
              </a:ext>
            </a:extLst>
          </p:cNvPr>
          <p:cNvPicPr>
            <a:picLocks noChangeAspect="1"/>
          </p:cNvPicPr>
          <p:nvPr/>
        </p:nvPicPr>
        <p:blipFill>
          <a:blip r:embed="rId3"/>
          <a:stretch>
            <a:fillRect/>
          </a:stretch>
        </p:blipFill>
        <p:spPr>
          <a:xfrm>
            <a:off x="6874588" y="855540"/>
            <a:ext cx="4038875" cy="2956635"/>
          </a:xfrm>
          <a:prstGeom prst="rect">
            <a:avLst/>
          </a:prstGeom>
        </p:spPr>
      </p:pic>
      <p:pic>
        <p:nvPicPr>
          <p:cNvPr id="8" name="Image 7">
            <a:extLst>
              <a:ext uri="{FF2B5EF4-FFF2-40B4-BE49-F238E27FC236}">
                <a16:creationId xmlns:a16="http://schemas.microsoft.com/office/drawing/2014/main" id="{705D073A-4BCC-46EE-B140-645F24BAC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859595" y="2181660"/>
            <a:ext cx="2850508" cy="4012623"/>
          </a:xfrm>
          <a:prstGeom prst="rect">
            <a:avLst/>
          </a:prstGeom>
        </p:spPr>
      </p:pic>
      <p:sp>
        <p:nvSpPr>
          <p:cNvPr id="9" name="ZoneTexte 8">
            <a:extLst>
              <a:ext uri="{FF2B5EF4-FFF2-40B4-BE49-F238E27FC236}">
                <a16:creationId xmlns:a16="http://schemas.microsoft.com/office/drawing/2014/main" id="{741B408D-C75D-4DB0-B416-86E37A045CF8}"/>
              </a:ext>
            </a:extLst>
          </p:cNvPr>
          <p:cNvSpPr txBox="1"/>
          <p:nvPr/>
        </p:nvSpPr>
        <p:spPr>
          <a:xfrm>
            <a:off x="1767208" y="2010693"/>
            <a:ext cx="3327306" cy="646331"/>
          </a:xfrm>
          <a:prstGeom prst="rect">
            <a:avLst/>
          </a:prstGeom>
          <a:noFill/>
        </p:spPr>
        <p:txBody>
          <a:bodyPr wrap="square" rtlCol="0">
            <a:spAutoFit/>
          </a:bodyPr>
          <a:lstStyle/>
          <a:p>
            <a:r>
              <a:rPr lang="fr-FR" dirty="0"/>
              <a:t>Last </a:t>
            </a:r>
            <a:r>
              <a:rPr lang="fr-FR" dirty="0" err="1"/>
              <a:t>preparation</a:t>
            </a:r>
            <a:r>
              <a:rPr lang="fr-FR" dirty="0"/>
              <a:t> of </a:t>
            </a:r>
            <a:r>
              <a:rPr lang="fr-FR" dirty="0" err="1"/>
              <a:t>each</a:t>
            </a:r>
            <a:r>
              <a:rPr lang="fr-FR" dirty="0"/>
              <a:t> </a:t>
            </a:r>
            <a:r>
              <a:rPr lang="fr-FR" dirty="0" err="1"/>
              <a:t>specimen</a:t>
            </a:r>
            <a:endParaRPr lang="es-419" dirty="0"/>
          </a:p>
        </p:txBody>
      </p:sp>
      <p:sp>
        <p:nvSpPr>
          <p:cNvPr id="11" name="ZoneTexte 10">
            <a:extLst>
              <a:ext uri="{FF2B5EF4-FFF2-40B4-BE49-F238E27FC236}">
                <a16:creationId xmlns:a16="http://schemas.microsoft.com/office/drawing/2014/main" id="{92FDDA7A-B101-47DC-94ED-0D44DBC1E733}"/>
              </a:ext>
            </a:extLst>
          </p:cNvPr>
          <p:cNvSpPr txBox="1"/>
          <p:nvPr/>
        </p:nvSpPr>
        <p:spPr>
          <a:xfrm>
            <a:off x="7042747" y="288938"/>
            <a:ext cx="4284318" cy="369332"/>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fr-FR" dirty="0" err="1"/>
              <a:t>MatchID</a:t>
            </a:r>
            <a:r>
              <a:rPr lang="fr-FR" dirty="0"/>
              <a:t> settings</a:t>
            </a:r>
          </a:p>
        </p:txBody>
      </p:sp>
      <p:sp>
        <p:nvSpPr>
          <p:cNvPr id="12" name="ZoneTexte 11">
            <a:extLst>
              <a:ext uri="{FF2B5EF4-FFF2-40B4-BE49-F238E27FC236}">
                <a16:creationId xmlns:a16="http://schemas.microsoft.com/office/drawing/2014/main" id="{38632447-1447-4D2B-A1B8-4303FA4B9325}"/>
              </a:ext>
            </a:extLst>
          </p:cNvPr>
          <p:cNvSpPr txBox="1"/>
          <p:nvPr/>
        </p:nvSpPr>
        <p:spPr>
          <a:xfrm>
            <a:off x="5726546" y="3873929"/>
            <a:ext cx="6427535" cy="2672526"/>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en-US" dirty="0"/>
              <a:t>Choose a reference image </a:t>
            </a:r>
          </a:p>
          <a:p>
            <a:pPr marL="342900" indent="-342900">
              <a:spcBef>
                <a:spcPts val="1000"/>
              </a:spcBef>
              <a:buClr>
                <a:schemeClr val="accent1"/>
              </a:buClr>
              <a:buFont typeface="Wingdings 3" charset="2"/>
              <a:buChar char=""/>
            </a:pPr>
            <a:r>
              <a:rPr lang="en-US" dirty="0"/>
              <a:t>Select multiple deformed images</a:t>
            </a:r>
          </a:p>
          <a:p>
            <a:pPr marL="342900" indent="-342900">
              <a:spcBef>
                <a:spcPts val="1000"/>
              </a:spcBef>
              <a:buClr>
                <a:schemeClr val="accent1"/>
              </a:buClr>
              <a:buFont typeface="Wingdings 3" charset="2"/>
              <a:buChar char=""/>
            </a:pPr>
            <a:r>
              <a:rPr lang="en-US" dirty="0"/>
              <a:t>Define the zone of interest (ZOI) in which the crack propagates</a:t>
            </a:r>
          </a:p>
          <a:p>
            <a:pPr marL="342900" indent="-342900">
              <a:spcBef>
                <a:spcPts val="1000"/>
              </a:spcBef>
              <a:buClr>
                <a:schemeClr val="accent1"/>
              </a:buClr>
              <a:buFont typeface="Wingdings 3" charset="2"/>
              <a:buChar char=""/>
            </a:pPr>
            <a:r>
              <a:rPr lang="en-US" dirty="0"/>
              <a:t>Define the analysis parameters of the ZOI</a:t>
            </a:r>
          </a:p>
          <a:p>
            <a:pPr marL="342900" indent="-342900">
              <a:spcBef>
                <a:spcPts val="1000"/>
              </a:spcBef>
              <a:buClr>
                <a:schemeClr val="accent1"/>
              </a:buClr>
              <a:buFont typeface="Wingdings 3" charset="2"/>
              <a:buChar char=""/>
            </a:pPr>
            <a:r>
              <a:rPr lang="en-US" dirty="0"/>
              <a:t>Start the DIC analysis</a:t>
            </a:r>
          </a:p>
          <a:p>
            <a:pPr marL="342900" indent="-342900">
              <a:spcBef>
                <a:spcPts val="1000"/>
              </a:spcBef>
              <a:buClr>
                <a:schemeClr val="accent1"/>
              </a:buClr>
              <a:buFont typeface="Wingdings 3" charset="2"/>
              <a:buChar char=""/>
            </a:pPr>
            <a:r>
              <a:rPr lang="en-US" dirty="0"/>
              <a:t>Exploit the results with Python</a:t>
            </a:r>
            <a:endParaRPr lang="fr-FR" dirty="0"/>
          </a:p>
        </p:txBody>
      </p:sp>
      <p:sp>
        <p:nvSpPr>
          <p:cNvPr id="10" name="Rectangle 9">
            <a:extLst>
              <a:ext uri="{FF2B5EF4-FFF2-40B4-BE49-F238E27FC236}">
                <a16:creationId xmlns:a16="http://schemas.microsoft.com/office/drawing/2014/main" id="{85E12C40-6A01-4BE3-9298-D2168A04E937}"/>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3" name="Rectangle 12">
            <a:extLst>
              <a:ext uri="{FF2B5EF4-FFF2-40B4-BE49-F238E27FC236}">
                <a16:creationId xmlns:a16="http://schemas.microsoft.com/office/drawing/2014/main" id="{C2479C08-6AD3-4585-8FDD-192378DD33D4}"/>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4" name="Rectangle 13">
            <a:extLst>
              <a:ext uri="{FF2B5EF4-FFF2-40B4-BE49-F238E27FC236}">
                <a16:creationId xmlns:a16="http://schemas.microsoft.com/office/drawing/2014/main" id="{638DD4C5-12C5-4F7B-863B-3526E8A63D30}"/>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spTree>
    <p:extLst>
      <p:ext uri="{BB962C8B-B14F-4D97-AF65-F5344CB8AC3E}">
        <p14:creationId xmlns:p14="http://schemas.microsoft.com/office/powerpoint/2010/main" val="57186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3F6FBC-A600-4A48-9E11-174F4DC5B564}"/>
              </a:ext>
            </a:extLst>
          </p:cNvPr>
          <p:cNvSpPr>
            <a:spLocks noGrp="1"/>
          </p:cNvSpPr>
          <p:nvPr>
            <p:ph type="title"/>
          </p:nvPr>
        </p:nvSpPr>
        <p:spPr>
          <a:xfrm>
            <a:off x="1599383" y="180499"/>
            <a:ext cx="9236700" cy="1188950"/>
          </a:xfrm>
        </p:spPr>
        <p:txBody>
          <a:bodyPr anchor="b">
            <a:normAutofit/>
          </a:bodyPr>
          <a:lstStyle/>
          <a:p>
            <a:r>
              <a:rPr lang="fr-FR" sz="5400" dirty="0"/>
              <a:t>Python code 1</a:t>
            </a:r>
            <a:endParaRPr lang="es-419" sz="5400" dirty="0"/>
          </a:p>
        </p:txBody>
      </p:sp>
      <p:sp>
        <p:nvSpPr>
          <p:cNvPr id="3" name="Espace réservé du contenu 2">
            <a:extLst>
              <a:ext uri="{FF2B5EF4-FFF2-40B4-BE49-F238E27FC236}">
                <a16:creationId xmlns:a16="http://schemas.microsoft.com/office/drawing/2014/main" id="{D2F360AB-CB1C-4983-9A02-32552BC390A2}"/>
              </a:ext>
            </a:extLst>
          </p:cNvPr>
          <p:cNvSpPr>
            <a:spLocks noGrp="1"/>
          </p:cNvSpPr>
          <p:nvPr>
            <p:ph idx="1"/>
          </p:nvPr>
        </p:nvSpPr>
        <p:spPr>
          <a:xfrm>
            <a:off x="692415" y="1334975"/>
            <a:ext cx="7413638" cy="5352585"/>
          </a:xfrm>
        </p:spPr>
        <p:txBody>
          <a:bodyPr anchor="ctr">
            <a:normAutofit fontScale="77500" lnSpcReduction="20000"/>
          </a:bodyPr>
          <a:lstStyle/>
          <a:p>
            <a:r>
              <a:rPr lang="en-US" sz="2500" dirty="0"/>
              <a:t>Creation of a database specific to each specimen (initial crack tip, thickness etc.)</a:t>
            </a:r>
          </a:p>
          <a:p>
            <a:endParaRPr lang="fr-FR" sz="2500" dirty="0"/>
          </a:p>
          <a:p>
            <a:r>
              <a:rPr lang="en-US" sz="2500" dirty="0"/>
              <a:t>Evaluation of the CTOD as close as possible to the initial crack tip</a:t>
            </a:r>
          </a:p>
          <a:p>
            <a:endParaRPr lang="fr-FR" sz="2500" dirty="0"/>
          </a:p>
          <a:p>
            <a:r>
              <a:rPr lang="en-US" sz="2500" dirty="0"/>
              <a:t>Evaluation of the crack length</a:t>
            </a:r>
          </a:p>
          <a:p>
            <a:endParaRPr lang="fr-FR" sz="2500" dirty="0"/>
          </a:p>
          <a:p>
            <a:pPr lvl="1"/>
            <a:r>
              <a:rPr lang="en-US" sz="2500" dirty="0"/>
              <a:t>Creation of a function A(</a:t>
            </a:r>
            <a:r>
              <a:rPr lang="en-US" sz="2500" dirty="0" err="1"/>
              <a:t>x,y</a:t>
            </a:r>
            <a:r>
              <a:rPr lang="en-US" sz="2500" dirty="0"/>
              <a:t>) determined on the basis of the norm of the relative position vectors</a:t>
            </a:r>
          </a:p>
          <a:p>
            <a:pPr lvl="1"/>
            <a:endParaRPr lang="fr-FR" sz="2500" dirty="0"/>
          </a:p>
          <a:p>
            <a:pPr lvl="1"/>
            <a:r>
              <a:rPr lang="en-US" sz="2500" dirty="0"/>
              <a:t>A mapping mask is then applied to A(</a:t>
            </a:r>
            <a:r>
              <a:rPr lang="en-US" sz="2500" dirty="0" err="1"/>
              <a:t>x,y</a:t>
            </a:r>
            <a:r>
              <a:rPr lang="en-US" sz="2500" dirty="0"/>
              <a:t>) named M(</a:t>
            </a:r>
            <a:r>
              <a:rPr lang="en-US" sz="2500" dirty="0" err="1"/>
              <a:t>x,y</a:t>
            </a:r>
            <a:r>
              <a:rPr lang="en-US" sz="2500" dirty="0"/>
              <a:t>)</a:t>
            </a:r>
          </a:p>
          <a:p>
            <a:pPr marL="457200" lvl="1" indent="0">
              <a:buNone/>
            </a:pPr>
            <a:endParaRPr lang="fr-FR" sz="2500" dirty="0"/>
          </a:p>
          <a:p>
            <a:pPr lvl="1"/>
            <a:r>
              <a:rPr lang="en-US" sz="2500" dirty="0"/>
              <a:t>Alpha is the parameter that allows you to get as close as possible to the crack</a:t>
            </a:r>
            <a:endParaRPr lang="fr-FR" sz="2200" dirty="0"/>
          </a:p>
        </p:txBody>
      </p:sp>
      <p:pic>
        <p:nvPicPr>
          <p:cNvPr id="6" name="Image 5">
            <a:extLst>
              <a:ext uri="{FF2B5EF4-FFF2-40B4-BE49-F238E27FC236}">
                <a16:creationId xmlns:a16="http://schemas.microsoft.com/office/drawing/2014/main" id="{3774C9E9-CDD9-4633-BFC5-F661B0F6DD2B}"/>
              </a:ext>
            </a:extLst>
          </p:cNvPr>
          <p:cNvPicPr>
            <a:picLocks noChangeAspect="1"/>
          </p:cNvPicPr>
          <p:nvPr/>
        </p:nvPicPr>
        <p:blipFill>
          <a:blip r:embed="rId5"/>
          <a:stretch>
            <a:fillRect/>
          </a:stretch>
        </p:blipFill>
        <p:spPr>
          <a:xfrm>
            <a:off x="8335462" y="411137"/>
            <a:ext cx="3377778" cy="3428571"/>
          </a:xfrm>
          <a:prstGeom prst="rect">
            <a:avLst/>
          </a:prstGeom>
        </p:spPr>
      </p:pic>
      <p:sp>
        <p:nvSpPr>
          <p:cNvPr id="8" name="Espace réservé du numéro de diapositive 3">
            <a:extLst>
              <a:ext uri="{FF2B5EF4-FFF2-40B4-BE49-F238E27FC236}">
                <a16:creationId xmlns:a16="http://schemas.microsoft.com/office/drawing/2014/main" id="{C828B2C9-C7A7-49CC-AA5D-EAF91C1AAFCA}"/>
              </a:ext>
            </a:extLst>
          </p:cNvPr>
          <p:cNvSpPr txBox="1">
            <a:spLocks/>
          </p:cNvSpPr>
          <p:nvPr/>
        </p:nvSpPr>
        <p:spPr>
          <a:xfrm>
            <a:off x="531812" y="787782"/>
            <a:ext cx="779767"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81081561-2907-4815-8957-C2F82BED7E47}" type="slidenum">
              <a:rPr lang="es-419" sz="1900" smtClean="0"/>
              <a:pPr>
                <a:lnSpc>
                  <a:spcPct val="90000"/>
                </a:lnSpc>
                <a:spcAft>
                  <a:spcPts val="600"/>
                </a:spcAft>
              </a:pPr>
              <a:t>11</a:t>
            </a:fld>
            <a:endParaRPr lang="es-419" sz="1900" dirty="0"/>
          </a:p>
        </p:txBody>
      </p:sp>
      <p:sp>
        <p:nvSpPr>
          <p:cNvPr id="9" name="ZoneTexte 8">
            <a:extLst>
              <a:ext uri="{FF2B5EF4-FFF2-40B4-BE49-F238E27FC236}">
                <a16:creationId xmlns:a16="http://schemas.microsoft.com/office/drawing/2014/main" id="{1699B7E8-68CE-435E-B347-5707A7552B99}"/>
              </a:ext>
            </a:extLst>
          </p:cNvPr>
          <p:cNvSpPr txBox="1"/>
          <p:nvPr/>
        </p:nvSpPr>
        <p:spPr>
          <a:xfrm>
            <a:off x="531812" y="6556755"/>
            <a:ext cx="12036060" cy="261610"/>
          </a:xfrm>
          <a:prstGeom prst="rect">
            <a:avLst/>
          </a:prstGeom>
          <a:noFill/>
        </p:spPr>
        <p:txBody>
          <a:bodyPr wrap="square" rtlCol="0">
            <a:spAutoFit/>
          </a:bodyPr>
          <a:lstStyle/>
          <a:p>
            <a:pPr algn="ctr"/>
            <a:r>
              <a:rPr lang="es-419" sz="1050" b="1" dirty="0">
                <a:solidFill>
                  <a:srgbClr val="FF0000"/>
                </a:solidFill>
              </a:rPr>
              <a:t>J. </a:t>
            </a:r>
            <a:r>
              <a:rPr lang="en-US" sz="1050" b="1" dirty="0">
                <a:solidFill>
                  <a:srgbClr val="FF0000"/>
                </a:solidFill>
              </a:rPr>
              <a:t>Xavier, et al (2014). “Direct Evaluation of Cohesive Law in Mode I of Pinus pinaster by Digital Image Correlation”. In: Experimental Mechanics 54, pp. 829–840</a:t>
            </a:r>
            <a:endParaRPr lang="es-419" sz="1050" b="1" dirty="0">
              <a:solidFill>
                <a:srgbClr val="FF0000"/>
              </a:solidFill>
            </a:endParaRPr>
          </a:p>
        </p:txBody>
      </p:sp>
      <p:sp>
        <p:nvSpPr>
          <p:cNvPr id="10" name="Rectangle 9">
            <a:extLst>
              <a:ext uri="{FF2B5EF4-FFF2-40B4-BE49-F238E27FC236}">
                <a16:creationId xmlns:a16="http://schemas.microsoft.com/office/drawing/2014/main" id="{EBD8E2DF-E793-43CF-8B63-E744AC620A59}"/>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1" name="Rectangle 10">
            <a:extLst>
              <a:ext uri="{FF2B5EF4-FFF2-40B4-BE49-F238E27FC236}">
                <a16:creationId xmlns:a16="http://schemas.microsoft.com/office/drawing/2014/main" id="{A83091AF-CE3E-4641-A9F2-4FF8A6FA268A}"/>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3" name="Rectangle 12">
            <a:extLst>
              <a:ext uri="{FF2B5EF4-FFF2-40B4-BE49-F238E27FC236}">
                <a16:creationId xmlns:a16="http://schemas.microsoft.com/office/drawing/2014/main" id="{61C965F4-B953-43BC-B7DE-C53ECFCF761C}"/>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pic>
        <p:nvPicPr>
          <p:cNvPr id="16" name="Image 15" descr="\documentclass{article}&#10;\usepackage{amsmath}&#10;\pagestyle{empty}&#10;\begin{document}&#10;$A(x,y)=max(\lVert u_i-u_k\rVert;\lVert u_j-u_l\rVert)$&#10;&#10;&#10;&#10;\end{document}" title="IguanaTex Bitmap Display">
            <a:extLst>
              <a:ext uri="{FF2B5EF4-FFF2-40B4-BE49-F238E27FC236}">
                <a16:creationId xmlns:a16="http://schemas.microsoft.com/office/drawing/2014/main" id="{EB283743-18E0-4FCB-9D7B-E3E294AC0EE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030446" y="4417554"/>
            <a:ext cx="3987809" cy="265143"/>
          </a:xfrm>
          <a:prstGeom prst="rect">
            <a:avLst/>
          </a:prstGeom>
        </p:spPr>
      </p:pic>
      <p:pic>
        <p:nvPicPr>
          <p:cNvPr id="18" name="Image 17" descr="\documentclass{article}&#10;\usepackage{amsmath}&#10;\pagestyle{empty}&#10;\begin{document}&#10; $M(x,y)=&#10; \begin{cases}&#10;  1, &amp; \text{if } A(x, y) \geq \alpha \overline{A} \\&#10;  0, &amp; \text{if } A(x, y) &lt; \alpha \overline{A} \\&#10;  -1, &amp; \text{if } A(x, y) = \textrm{NaN}&#10; \end{cases}$&#10;&#10;&#10;&#10;\end{document}" title="IguanaTex Bitmap Display">
            <a:extLst>
              <a:ext uri="{FF2B5EF4-FFF2-40B4-BE49-F238E27FC236}">
                <a16:creationId xmlns:a16="http://schemas.microsoft.com/office/drawing/2014/main" id="{1A12E58E-DBA7-4FFA-B86C-8746F372F015}"/>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030446" y="5077648"/>
            <a:ext cx="3902476" cy="1063619"/>
          </a:xfrm>
          <a:prstGeom prst="rect">
            <a:avLst/>
          </a:prstGeom>
        </p:spPr>
      </p:pic>
    </p:spTree>
    <p:extLst>
      <p:ext uri="{BB962C8B-B14F-4D97-AF65-F5344CB8AC3E}">
        <p14:creationId xmlns:p14="http://schemas.microsoft.com/office/powerpoint/2010/main" val="2218622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2AA611-7EBE-4070-AD25-5D2880D2D9E3}"/>
              </a:ext>
            </a:extLst>
          </p:cNvPr>
          <p:cNvSpPr>
            <a:spLocks noGrp="1"/>
          </p:cNvSpPr>
          <p:nvPr>
            <p:ph type="title"/>
          </p:nvPr>
        </p:nvSpPr>
        <p:spPr>
          <a:xfrm>
            <a:off x="1886481" y="141604"/>
            <a:ext cx="10066122" cy="1298448"/>
          </a:xfrm>
        </p:spPr>
        <p:txBody>
          <a:bodyPr anchor="b">
            <a:normAutofit/>
          </a:bodyPr>
          <a:lstStyle/>
          <a:p>
            <a:r>
              <a:rPr lang="fr-FR" sz="4800" dirty="0"/>
              <a:t>Python Code 2</a:t>
            </a:r>
            <a:endParaRPr lang="es-419" sz="4800"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BFCFE6FB-03E5-4EF4-AFD0-9B618C51281E}"/>
                  </a:ext>
                </a:extLst>
              </p:cNvPr>
              <p:cNvSpPr>
                <a:spLocks noGrp="1"/>
              </p:cNvSpPr>
              <p:nvPr>
                <p:ph idx="1"/>
              </p:nvPr>
            </p:nvSpPr>
            <p:spPr>
              <a:xfrm>
                <a:off x="814209" y="2269977"/>
                <a:ext cx="4530898" cy="3639450"/>
              </a:xfrm>
            </p:spPr>
            <p:txBody>
              <a:bodyPr anchor="ctr">
                <a:normAutofit fontScale="92500"/>
              </a:bodyPr>
              <a:lstStyle/>
              <a:p>
                <a:r>
                  <a:rPr lang="en-US" sz="1700" dirty="0"/>
                  <a:t>Uses COD along the entire length of the wood sample</a:t>
                </a:r>
              </a:p>
              <a:p>
                <a:endParaRPr lang="fr-FR" sz="1700" dirty="0"/>
              </a:p>
              <a:p>
                <a:r>
                  <a:rPr lang="en-US" sz="1700" dirty="0"/>
                  <a:t>Locates the two COD lines to be used at the top and bottom of the initial crack tip</a:t>
                </a:r>
              </a:p>
              <a:p>
                <a:endParaRPr lang="fr-FR" sz="1700" dirty="0"/>
              </a:p>
              <a:p>
                <a:r>
                  <a:rPr lang="en-US" sz="1700" dirty="0"/>
                  <a:t>Calculating the specimen opening VD for each image along the entire </a:t>
                </a:r>
                <a14:m>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𝑥</m:t>
                        </m:r>
                      </m:e>
                      <m:sub>
                        <m:r>
                          <a:rPr lang="fr-FR" sz="1600" b="0" i="1" smtClean="0">
                            <a:latin typeface="Cambria Math" panose="02040503050406030204" pitchFamily="18" charset="0"/>
                          </a:rPr>
                          <m:t>11</m:t>
                        </m:r>
                      </m:sub>
                    </m:sSub>
                  </m:oMath>
                </a14:m>
                <a:r>
                  <a:rPr lang="en-US" sz="1700" dirty="0"/>
                  <a:t> axis</a:t>
                </a:r>
              </a:p>
              <a:p>
                <a:endParaRPr lang="fr-FR" sz="1700" dirty="0"/>
              </a:p>
              <a:p>
                <a:r>
                  <a:rPr lang="en-US" sz="1700" dirty="0"/>
                  <a:t>Calculation of </a:t>
                </a:r>
                <a14:m>
                  <m:oMath xmlns:m="http://schemas.openxmlformats.org/officeDocument/2006/math">
                    <m:sSub>
                      <m:sSubPr>
                        <m:ctrlPr>
                          <a:rPr lang="fr-FR" sz="1800" i="1" smtClean="0">
                            <a:latin typeface="Cambria Math" panose="02040503050406030204" pitchFamily="18" charset="0"/>
                          </a:rPr>
                        </m:ctrlPr>
                      </m:sSubPr>
                      <m:e>
                        <m:r>
                          <a:rPr lang="fr-FR" sz="1800" i="1">
                            <a:latin typeface="Cambria Math" panose="02040503050406030204" pitchFamily="18" charset="0"/>
                          </a:rPr>
                          <m:t>𝑉𝐷</m:t>
                        </m:r>
                      </m:e>
                      <m:sub>
                        <m:r>
                          <a:rPr lang="fr-FR" sz="1800" b="0" i="1" smtClean="0">
                            <a:latin typeface="Cambria Math" panose="02040503050406030204" pitchFamily="18" charset="0"/>
                          </a:rPr>
                          <m:t>𝑚𝑒𝑎𝑛</m:t>
                        </m:r>
                      </m:sub>
                    </m:sSub>
                  </m:oMath>
                </a14:m>
                <a:r>
                  <a:rPr lang="en-US" sz="1700" dirty="0"/>
                  <a:t>for each image.</a:t>
                </a:r>
                <a:endParaRPr lang="fr-FR" sz="1700" dirty="0"/>
              </a:p>
            </p:txBody>
          </p:sp>
        </mc:Choice>
        <mc:Fallback xmlns="">
          <p:sp>
            <p:nvSpPr>
              <p:cNvPr id="3" name="Espace réservé du contenu 2">
                <a:extLst>
                  <a:ext uri="{FF2B5EF4-FFF2-40B4-BE49-F238E27FC236}">
                    <a16:creationId xmlns:a16="http://schemas.microsoft.com/office/drawing/2014/main" id="{BFCFE6FB-03E5-4EF4-AFD0-9B618C51281E}"/>
                  </a:ext>
                </a:extLst>
              </p:cNvPr>
              <p:cNvSpPr>
                <a:spLocks noGrp="1" noRot="1" noChangeAspect="1" noMove="1" noResize="1" noEditPoints="1" noAdjustHandles="1" noChangeArrowheads="1" noChangeShapeType="1" noTextEdit="1"/>
              </p:cNvSpPr>
              <p:nvPr>
                <p:ph idx="1"/>
              </p:nvPr>
            </p:nvSpPr>
            <p:spPr>
              <a:xfrm>
                <a:off x="814209" y="2269977"/>
                <a:ext cx="4530898" cy="3639450"/>
              </a:xfrm>
              <a:blipFill>
                <a:blip r:embed="rId3"/>
                <a:stretch>
                  <a:fillRect l="-673" r="-1211" b="-838"/>
                </a:stretch>
              </a:blipFill>
            </p:spPr>
            <p:txBody>
              <a:bodyPr/>
              <a:lstStyle/>
              <a:p>
                <a:r>
                  <a:rPr lang="es-419">
                    <a:noFill/>
                  </a:rPr>
                  <a:t> </a:t>
                </a:r>
              </a:p>
            </p:txBody>
          </p:sp>
        </mc:Fallback>
      </mc:AlternateContent>
      <p:pic>
        <p:nvPicPr>
          <p:cNvPr id="9" name="Image 8">
            <a:extLst>
              <a:ext uri="{FF2B5EF4-FFF2-40B4-BE49-F238E27FC236}">
                <a16:creationId xmlns:a16="http://schemas.microsoft.com/office/drawing/2014/main" id="{EC4F71B4-12C8-46FB-B52C-6BE2A8AEF0AA}"/>
              </a:ext>
            </a:extLst>
          </p:cNvPr>
          <p:cNvPicPr>
            <a:picLocks noChangeAspect="1"/>
          </p:cNvPicPr>
          <p:nvPr/>
        </p:nvPicPr>
        <p:blipFill>
          <a:blip r:embed="rId4"/>
          <a:stretch>
            <a:fillRect/>
          </a:stretch>
        </p:blipFill>
        <p:spPr>
          <a:xfrm>
            <a:off x="5561352" y="2450536"/>
            <a:ext cx="5521005" cy="2926132"/>
          </a:xfrm>
          <a:prstGeom prst="rect">
            <a:avLst/>
          </a:prstGeom>
        </p:spPr>
      </p:pic>
      <p:sp>
        <p:nvSpPr>
          <p:cNvPr id="4" name="Espace réservé du numéro de diapositive 3">
            <a:extLst>
              <a:ext uri="{FF2B5EF4-FFF2-40B4-BE49-F238E27FC236}">
                <a16:creationId xmlns:a16="http://schemas.microsoft.com/office/drawing/2014/main" id="{868A2B5B-846C-4DD5-9D58-DA3ACFED0514}"/>
              </a:ext>
            </a:extLst>
          </p:cNvPr>
          <p:cNvSpPr>
            <a:spLocks noGrp="1"/>
          </p:cNvSpPr>
          <p:nvPr>
            <p:ph type="sldNum" sz="quarter" idx="12"/>
          </p:nvPr>
        </p:nvSpPr>
        <p:spPr>
          <a:xfrm>
            <a:off x="8610600" y="6492240"/>
            <a:ext cx="2743200" cy="365125"/>
          </a:xfrm>
        </p:spPr>
        <p:txBody>
          <a:bodyPr>
            <a:normAutofit fontScale="92500" lnSpcReduction="10000"/>
          </a:bodyPr>
          <a:lstStyle/>
          <a:p>
            <a:pPr>
              <a:spcAft>
                <a:spcPts val="600"/>
              </a:spcAft>
            </a:pPr>
            <a:fld id="{81081561-2907-4815-8957-C2F82BED7E47}" type="slidenum">
              <a:rPr lang="es-419"/>
              <a:pPr>
                <a:spcAft>
                  <a:spcPts val="600"/>
                </a:spcAft>
              </a:pPr>
              <a:t>12</a:t>
            </a:fld>
            <a:endParaRPr lang="es-419"/>
          </a:p>
        </p:txBody>
      </p:sp>
      <p:sp>
        <p:nvSpPr>
          <p:cNvPr id="6" name="Espace réservé du numéro de diapositive 3">
            <a:extLst>
              <a:ext uri="{FF2B5EF4-FFF2-40B4-BE49-F238E27FC236}">
                <a16:creationId xmlns:a16="http://schemas.microsoft.com/office/drawing/2014/main" id="{3C9F2125-84A1-4B44-AD9D-506765437643}"/>
              </a:ext>
            </a:extLst>
          </p:cNvPr>
          <p:cNvSpPr txBox="1">
            <a:spLocks/>
          </p:cNvSpPr>
          <p:nvPr/>
        </p:nvSpPr>
        <p:spPr>
          <a:xfrm>
            <a:off x="531812" y="787782"/>
            <a:ext cx="779767"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81081561-2907-4815-8957-C2F82BED7E47}" type="slidenum">
              <a:rPr lang="es-419" sz="1900" smtClean="0"/>
              <a:pPr>
                <a:lnSpc>
                  <a:spcPct val="90000"/>
                </a:lnSpc>
                <a:spcAft>
                  <a:spcPts val="600"/>
                </a:spcAft>
              </a:pPr>
              <a:t>12</a:t>
            </a:fld>
            <a:endParaRPr lang="es-419" sz="1900" dirty="0"/>
          </a:p>
        </p:txBody>
      </p:sp>
      <p:sp>
        <p:nvSpPr>
          <p:cNvPr id="7" name="ZoneTexte 6">
            <a:extLst>
              <a:ext uri="{FF2B5EF4-FFF2-40B4-BE49-F238E27FC236}">
                <a16:creationId xmlns:a16="http://schemas.microsoft.com/office/drawing/2014/main" id="{A614899F-35AF-48B0-A718-5D63BC3B3226}"/>
              </a:ext>
            </a:extLst>
          </p:cNvPr>
          <p:cNvSpPr txBox="1"/>
          <p:nvPr/>
        </p:nvSpPr>
        <p:spPr>
          <a:xfrm>
            <a:off x="77970" y="6395700"/>
            <a:ext cx="12036060" cy="430887"/>
          </a:xfrm>
          <a:prstGeom prst="rect">
            <a:avLst/>
          </a:prstGeom>
          <a:noFill/>
        </p:spPr>
        <p:txBody>
          <a:bodyPr wrap="square" rtlCol="0">
            <a:spAutoFit/>
          </a:bodyPr>
          <a:lstStyle/>
          <a:p>
            <a:pPr algn="ctr"/>
            <a:r>
              <a:rPr lang="es-419" sz="1050" b="1" dirty="0">
                <a:solidFill>
                  <a:srgbClr val="FF0000"/>
                </a:solidFill>
              </a:rPr>
              <a:t>J. Filho J. Xavier, L. Nunes (2022). “An Alternative Digital Image Correlation-Based Experimental Approach to Estimate Fracture Parameters in Fibrous Soft Materials”. In: Switzerland: MDPI AG 15, p. 2413.</a:t>
            </a:r>
          </a:p>
        </p:txBody>
      </p:sp>
      <p:sp>
        <p:nvSpPr>
          <p:cNvPr id="8" name="Rectangle 7">
            <a:extLst>
              <a:ext uri="{FF2B5EF4-FFF2-40B4-BE49-F238E27FC236}">
                <a16:creationId xmlns:a16="http://schemas.microsoft.com/office/drawing/2014/main" id="{15FF871A-012A-4C1B-97E9-27D32118E58A}"/>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0" name="Rectangle 9">
            <a:extLst>
              <a:ext uri="{FF2B5EF4-FFF2-40B4-BE49-F238E27FC236}">
                <a16:creationId xmlns:a16="http://schemas.microsoft.com/office/drawing/2014/main" id="{68DE2D51-7C5D-4C35-9D6E-ACE4DBCEF696}"/>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1" name="Rectangle 10">
            <a:extLst>
              <a:ext uri="{FF2B5EF4-FFF2-40B4-BE49-F238E27FC236}">
                <a16:creationId xmlns:a16="http://schemas.microsoft.com/office/drawing/2014/main" id="{5450EC2D-6CB6-4A62-9786-BE807C7B3BE1}"/>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spTree>
    <p:extLst>
      <p:ext uri="{BB962C8B-B14F-4D97-AF65-F5344CB8AC3E}">
        <p14:creationId xmlns:p14="http://schemas.microsoft.com/office/powerpoint/2010/main" val="4196473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2AA611-7EBE-4070-AD25-5D2880D2D9E3}"/>
              </a:ext>
            </a:extLst>
          </p:cNvPr>
          <p:cNvSpPr>
            <a:spLocks noGrp="1"/>
          </p:cNvSpPr>
          <p:nvPr>
            <p:ph type="title"/>
          </p:nvPr>
        </p:nvSpPr>
        <p:spPr>
          <a:xfrm>
            <a:off x="5687814" y="-15461"/>
            <a:ext cx="5845571" cy="1638377"/>
          </a:xfrm>
        </p:spPr>
        <p:txBody>
          <a:bodyPr anchor="b">
            <a:normAutofit/>
          </a:bodyPr>
          <a:lstStyle/>
          <a:p>
            <a:r>
              <a:rPr lang="fr-FR" sz="4800" dirty="0"/>
              <a:t>Python Code 2</a:t>
            </a:r>
            <a:endParaRPr lang="es-419" sz="4800" dirty="0"/>
          </a:p>
        </p:txBody>
      </p:sp>
      <p:pic>
        <p:nvPicPr>
          <p:cNvPr id="19" name="Image 18">
            <a:extLst>
              <a:ext uri="{FF2B5EF4-FFF2-40B4-BE49-F238E27FC236}">
                <a16:creationId xmlns:a16="http://schemas.microsoft.com/office/drawing/2014/main" id="{07C1E6BD-CC67-44A2-95E5-BA7A5E2CA900}"/>
              </a:ext>
            </a:extLst>
          </p:cNvPr>
          <p:cNvPicPr>
            <a:picLocks noChangeAspect="1"/>
          </p:cNvPicPr>
          <p:nvPr/>
        </p:nvPicPr>
        <p:blipFill>
          <a:blip r:embed="rId5"/>
          <a:stretch>
            <a:fillRect/>
          </a:stretch>
        </p:blipFill>
        <p:spPr>
          <a:xfrm>
            <a:off x="531812" y="2222560"/>
            <a:ext cx="5055722" cy="3504965"/>
          </a:xfrm>
          <a:prstGeom prst="rect">
            <a:avLst/>
          </a:prstGeom>
        </p:spPr>
      </p:pic>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BFCFE6FB-03E5-4EF4-AFD0-9B618C51281E}"/>
                  </a:ext>
                </a:extLst>
              </p:cNvPr>
              <p:cNvSpPr>
                <a:spLocks noGrp="1"/>
              </p:cNvSpPr>
              <p:nvPr>
                <p:ph idx="1"/>
              </p:nvPr>
            </p:nvSpPr>
            <p:spPr>
              <a:xfrm>
                <a:off x="5689293" y="1802196"/>
                <a:ext cx="5837750" cy="4690044"/>
              </a:xfrm>
            </p:spPr>
            <p:txBody>
              <a:bodyPr anchor="ctr">
                <a:normAutofit/>
              </a:bodyPr>
              <a:lstStyle/>
              <a:p>
                <a:r>
                  <a:rPr lang="en-US" sz="1700" dirty="0"/>
                  <a:t>Calculation of </a:t>
                </a:r>
                <a14:m>
                  <m:oMath xmlns:m="http://schemas.openxmlformats.org/officeDocument/2006/math">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𝑉𝐷</m:t>
                        </m:r>
                      </m:e>
                      <m:sub>
                        <m:r>
                          <a:rPr lang="fr-FR" sz="1800" b="0" i="1" smtClean="0">
                            <a:latin typeface="Cambria Math" panose="02040503050406030204" pitchFamily="18" charset="0"/>
                          </a:rPr>
                          <m:t>𝑡h</m:t>
                        </m:r>
                      </m:sub>
                    </m:sSub>
                  </m:oMath>
                </a14:m>
                <a:r>
                  <a:rPr lang="fr-FR" sz="2000" dirty="0"/>
                  <a:t> </a:t>
                </a:r>
                <a:r>
                  <a:rPr lang="en-US" sz="1700" dirty="0"/>
                  <a:t>which corresponds to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𝑉𝐷</m:t>
                        </m:r>
                      </m:e>
                      <m:sub>
                        <m:r>
                          <a:rPr lang="fr-FR" sz="1600" i="1">
                            <a:latin typeface="Cambria Math" panose="02040503050406030204" pitchFamily="18" charset="0"/>
                          </a:rPr>
                          <m:t>𝑚𝑒𝑎𝑛</m:t>
                        </m:r>
                      </m:sub>
                    </m:sSub>
                    <m:r>
                      <a:rPr lang="fr-FR" sz="1600" i="1">
                        <a:latin typeface="Cambria Math" panose="02040503050406030204" pitchFamily="18" charset="0"/>
                      </a:rPr>
                      <m:t> </m:t>
                    </m:r>
                  </m:oMath>
                </a14:m>
                <a:r>
                  <a:rPr lang="en-US" sz="1700" dirty="0"/>
                  <a:t>multiplied by two parameters </a:t>
                </a:r>
                <a:r>
                  <a:rPr lang="el-GR" sz="1600" dirty="0"/>
                  <a:t>α</a:t>
                </a:r>
                <a:r>
                  <a:rPr lang="fr-FR" sz="1600" dirty="0"/>
                  <a:t> and </a:t>
                </a:r>
                <a:r>
                  <a:rPr lang="el-GR" sz="1600" dirty="0"/>
                  <a:t>β</a:t>
                </a:r>
                <a:r>
                  <a:rPr lang="fr-FR" sz="1600" dirty="0"/>
                  <a:t> </a:t>
                </a:r>
                <a:r>
                  <a:rPr lang="en-US" sz="1700" dirty="0"/>
                  <a:t>which serve as a threshold.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𝑖</m:t>
                        </m:r>
                      </m:e>
                      <m:sub>
                        <m:r>
                          <a:rPr lang="fr-FR" i="1">
                            <a:latin typeface="Cambria Math" panose="02040503050406030204" pitchFamily="18" charset="0"/>
                          </a:rPr>
                          <m:t>𝑛</m:t>
                        </m:r>
                      </m:sub>
                    </m:sSub>
                  </m:oMath>
                </a14:m>
                <a:r>
                  <a:rPr lang="fr-FR" sz="2000" dirty="0"/>
                  <a:t> </a:t>
                </a:r>
                <a:r>
                  <a:rPr lang="en-US" sz="1700" dirty="0"/>
                  <a:t>is the image captured at time n.</a:t>
                </a:r>
              </a:p>
              <a:p>
                <a:endParaRPr lang="fr-FR" sz="1700" dirty="0"/>
              </a:p>
              <a:p>
                <a:r>
                  <a:rPr lang="en-US" sz="1600" dirty="0"/>
                  <a:t>α and β are obtained by solving the equation with</a:t>
                </a:r>
                <a:r>
                  <a:rPr lang="fr-FR" sz="1600" dirty="0"/>
                  <a:t> </a:t>
                </a:r>
                <a14:m>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𝑉𝐷</m:t>
                        </m:r>
                      </m:e>
                      <m:sub>
                        <m:r>
                          <a:rPr lang="fr-FR" sz="1600" b="0" i="1" smtClean="0">
                            <a:latin typeface="Cambria Math" panose="02040503050406030204" pitchFamily="18" charset="0"/>
                          </a:rPr>
                          <m:t>𝑡h</m:t>
                        </m:r>
                      </m:sub>
                    </m:sSub>
                  </m:oMath>
                </a14:m>
                <a:r>
                  <a:rPr lang="fr-FR" sz="1800" dirty="0"/>
                  <a:t> </a:t>
                </a:r>
                <a:r>
                  <a:rPr lang="en-US" sz="1600" dirty="0"/>
                  <a:t>determined graphically at index 1  and last index of the fracture process zone.</a:t>
                </a:r>
              </a:p>
              <a:p>
                <a:endParaRPr lang="fr-FR" sz="1700" dirty="0"/>
              </a:p>
              <a:p>
                <a:endParaRPr lang="fr-FR" sz="1700" dirty="0"/>
              </a:p>
              <a:p>
                <a:r>
                  <a:rPr lang="en-US" sz="1700" dirty="0"/>
                  <a:t>The intersection between </a:t>
                </a:r>
                <a14:m>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𝑉𝐷</m:t>
                        </m:r>
                      </m:e>
                      <m:sub>
                        <m:r>
                          <a:rPr lang="fr-FR" sz="1600" b="0" i="1" smtClean="0">
                            <a:latin typeface="Cambria Math" panose="02040503050406030204" pitchFamily="18" charset="0"/>
                          </a:rPr>
                          <m:t>𝑡h</m:t>
                        </m:r>
                      </m:sub>
                    </m:sSub>
                  </m:oMath>
                </a14:m>
                <a:r>
                  <a:rPr lang="fr-FR" sz="1800" dirty="0"/>
                  <a:t> </a:t>
                </a:r>
                <a:r>
                  <a:rPr lang="en-US" sz="1700" dirty="0"/>
                  <a:t>and VD is the crack length for each image</a:t>
                </a:r>
                <a:endParaRPr lang="fr-FR" sz="1700" dirty="0"/>
              </a:p>
            </p:txBody>
          </p:sp>
        </mc:Choice>
        <mc:Fallback xmlns="">
          <p:sp>
            <p:nvSpPr>
              <p:cNvPr id="3" name="Espace réservé du contenu 2">
                <a:extLst>
                  <a:ext uri="{FF2B5EF4-FFF2-40B4-BE49-F238E27FC236}">
                    <a16:creationId xmlns:a16="http://schemas.microsoft.com/office/drawing/2014/main" id="{BFCFE6FB-03E5-4EF4-AFD0-9B618C51281E}"/>
                  </a:ext>
                </a:extLst>
              </p:cNvPr>
              <p:cNvSpPr>
                <a:spLocks noGrp="1" noRot="1" noChangeAspect="1" noMove="1" noResize="1" noEditPoints="1" noAdjustHandles="1" noChangeArrowheads="1" noChangeShapeType="1" noTextEdit="1"/>
              </p:cNvSpPr>
              <p:nvPr>
                <p:ph idx="1"/>
              </p:nvPr>
            </p:nvSpPr>
            <p:spPr>
              <a:xfrm>
                <a:off x="5689293" y="1802196"/>
                <a:ext cx="5837750" cy="4690044"/>
              </a:xfrm>
              <a:blipFill>
                <a:blip r:embed="rId6"/>
                <a:stretch>
                  <a:fillRect l="-522" r="-1461"/>
                </a:stretch>
              </a:blipFill>
            </p:spPr>
            <p:txBody>
              <a:bodyPr/>
              <a:lstStyle/>
              <a:p>
                <a:r>
                  <a:rPr lang="es-419">
                    <a:noFill/>
                  </a:rPr>
                  <a:t> </a:t>
                </a:r>
              </a:p>
            </p:txBody>
          </p:sp>
        </mc:Fallback>
      </mc:AlternateContent>
      <p:sp>
        <p:nvSpPr>
          <p:cNvPr id="4" name="Espace réservé du numéro de diapositive 3">
            <a:extLst>
              <a:ext uri="{FF2B5EF4-FFF2-40B4-BE49-F238E27FC236}">
                <a16:creationId xmlns:a16="http://schemas.microsoft.com/office/drawing/2014/main" id="{868A2B5B-846C-4DD5-9D58-DA3ACFED0514}"/>
              </a:ext>
            </a:extLst>
          </p:cNvPr>
          <p:cNvSpPr>
            <a:spLocks noGrp="1"/>
          </p:cNvSpPr>
          <p:nvPr>
            <p:ph type="sldNum" sz="quarter" idx="12"/>
          </p:nvPr>
        </p:nvSpPr>
        <p:spPr>
          <a:xfrm>
            <a:off x="8610600" y="6492240"/>
            <a:ext cx="2743200" cy="365125"/>
          </a:xfrm>
        </p:spPr>
        <p:txBody>
          <a:bodyPr>
            <a:normAutofit fontScale="92500" lnSpcReduction="10000"/>
          </a:bodyPr>
          <a:lstStyle/>
          <a:p>
            <a:pPr>
              <a:spcAft>
                <a:spcPts val="600"/>
              </a:spcAft>
            </a:pPr>
            <a:fld id="{81081561-2907-4815-8957-C2F82BED7E47}" type="slidenum">
              <a:rPr lang="es-419"/>
              <a:pPr>
                <a:spcAft>
                  <a:spcPts val="600"/>
                </a:spcAft>
              </a:pPr>
              <a:t>13</a:t>
            </a:fld>
            <a:endParaRPr lang="es-419"/>
          </a:p>
        </p:txBody>
      </p:sp>
      <p:sp>
        <p:nvSpPr>
          <p:cNvPr id="10" name="Espace réservé du numéro de diapositive 3">
            <a:extLst>
              <a:ext uri="{FF2B5EF4-FFF2-40B4-BE49-F238E27FC236}">
                <a16:creationId xmlns:a16="http://schemas.microsoft.com/office/drawing/2014/main" id="{C86F8277-3ECF-4E3A-8D34-540289B269E3}"/>
              </a:ext>
            </a:extLst>
          </p:cNvPr>
          <p:cNvSpPr txBox="1">
            <a:spLocks/>
          </p:cNvSpPr>
          <p:nvPr/>
        </p:nvSpPr>
        <p:spPr>
          <a:xfrm>
            <a:off x="531812" y="787782"/>
            <a:ext cx="779767"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81081561-2907-4815-8957-C2F82BED7E47}" type="slidenum">
              <a:rPr lang="es-419" sz="1900" smtClean="0"/>
              <a:pPr>
                <a:lnSpc>
                  <a:spcPct val="90000"/>
                </a:lnSpc>
                <a:spcAft>
                  <a:spcPts val="600"/>
                </a:spcAft>
              </a:pPr>
              <a:t>13</a:t>
            </a:fld>
            <a:endParaRPr lang="es-419" sz="1900" dirty="0"/>
          </a:p>
        </p:txBody>
      </p:sp>
      <p:sp>
        <p:nvSpPr>
          <p:cNvPr id="9" name="Rectangle 8">
            <a:extLst>
              <a:ext uri="{FF2B5EF4-FFF2-40B4-BE49-F238E27FC236}">
                <a16:creationId xmlns:a16="http://schemas.microsoft.com/office/drawing/2014/main" id="{1D3BC1D4-1F3E-402A-917D-64F343564297}"/>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1" name="Rectangle 10">
            <a:extLst>
              <a:ext uri="{FF2B5EF4-FFF2-40B4-BE49-F238E27FC236}">
                <a16:creationId xmlns:a16="http://schemas.microsoft.com/office/drawing/2014/main" id="{38DF35D4-1717-4734-8301-C49C87BF1499}"/>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2" name="Rectangle 11">
            <a:extLst>
              <a:ext uri="{FF2B5EF4-FFF2-40B4-BE49-F238E27FC236}">
                <a16:creationId xmlns:a16="http://schemas.microsoft.com/office/drawing/2014/main" id="{E045F3CA-721B-40AF-9095-724E78C445B1}"/>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pic>
        <p:nvPicPr>
          <p:cNvPr id="13" name="Image 12" descr="\documentclass{article}&#10;\usepackage{amsmath}&#10;\pagestyle{empty}&#10;\begin{document}&#10;$VD_{th}(i_n)=\overline{VD}(i_n)(\alpha i_n +\beta)$&#10;&#10;&#10;&#10;\end{document}" title="IguanaTex Bitmap Display">
            <a:extLst>
              <a:ext uri="{FF2B5EF4-FFF2-40B4-BE49-F238E27FC236}">
                <a16:creationId xmlns:a16="http://schemas.microsoft.com/office/drawing/2014/main" id="{8C9227A2-3933-4E66-B64B-3FB7FD0C68D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917630" y="3361969"/>
            <a:ext cx="3232000" cy="278857"/>
          </a:xfrm>
          <a:prstGeom prst="rect">
            <a:avLst/>
          </a:prstGeom>
        </p:spPr>
      </p:pic>
      <p:pic>
        <p:nvPicPr>
          <p:cNvPr id="8" name="Image 7" descr="\documentclass{article}&#10;\usepackage{amsmath}&#10;\pagestyle{empty}&#10;\begin{document}&#10;$&#10; \begin{cases}&#10;  VD_{th}(i_1)=\overline{VD}(i_1)(\alpha i_1 +\beta)\\&#10;  VD_{th}(i_f)=\overline{VD}(i_f)(\alpha i_f +\beta)\\ &#10; \end{cases}&#10;\label{eq:eq25}&#10;$&#10;&#10;&#10;&#10;\end{document}" title="IguanaTex Bitmap Display">
            <a:extLst>
              <a:ext uri="{FF2B5EF4-FFF2-40B4-BE49-F238E27FC236}">
                <a16:creationId xmlns:a16="http://schemas.microsoft.com/office/drawing/2014/main" id="{83AFA0C9-46CD-451F-90F1-48B07D1E1EC7}"/>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143281" y="4739103"/>
            <a:ext cx="2929774" cy="654860"/>
          </a:xfrm>
          <a:prstGeom prst="rect">
            <a:avLst/>
          </a:prstGeom>
        </p:spPr>
      </p:pic>
    </p:spTree>
    <p:extLst>
      <p:ext uri="{BB962C8B-B14F-4D97-AF65-F5344CB8AC3E}">
        <p14:creationId xmlns:p14="http://schemas.microsoft.com/office/powerpoint/2010/main" val="373669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2498424" y="617576"/>
            <a:ext cx="8911687" cy="1280890"/>
          </a:xfrm>
        </p:spPr>
        <p:txBody>
          <a:bodyPr/>
          <a:lstStyle/>
          <a:p>
            <a:r>
              <a:rPr lang="fr-FR" dirty="0" err="1"/>
              <a:t>Results</a:t>
            </a:r>
            <a:r>
              <a:rPr lang="fr-FR" dirty="0"/>
              <a:t> </a:t>
            </a:r>
            <a:r>
              <a:rPr lang="fr-FR" dirty="0" err="1"/>
              <a:t>Obtained</a:t>
            </a:r>
            <a:r>
              <a:rPr lang="fr-FR" dirty="0"/>
              <a:t> in mode I</a:t>
            </a:r>
            <a:endParaRPr lang="es-419" dirty="0"/>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p:txBody>
          <a:bodyPr/>
          <a:lstStyle/>
          <a:p>
            <a:fld id="{81081561-2907-4815-8957-C2F82BED7E47}" type="slidenum">
              <a:rPr lang="es-419" smtClean="0"/>
              <a:t>14</a:t>
            </a:fld>
            <a:endParaRPr lang="es-419"/>
          </a:p>
        </p:txBody>
      </p:sp>
      <p:pic>
        <p:nvPicPr>
          <p:cNvPr id="16" name="Image 15">
            <a:extLst>
              <a:ext uri="{FF2B5EF4-FFF2-40B4-BE49-F238E27FC236}">
                <a16:creationId xmlns:a16="http://schemas.microsoft.com/office/drawing/2014/main" id="{24FA2040-8042-4BDF-871F-1B8BA56AFFBD}"/>
              </a:ext>
            </a:extLst>
          </p:cNvPr>
          <p:cNvPicPr>
            <a:picLocks noChangeAspect="1"/>
          </p:cNvPicPr>
          <p:nvPr/>
        </p:nvPicPr>
        <p:blipFill>
          <a:blip r:embed="rId3"/>
          <a:stretch>
            <a:fillRect/>
          </a:stretch>
        </p:blipFill>
        <p:spPr>
          <a:xfrm>
            <a:off x="1992924" y="1371250"/>
            <a:ext cx="3507007" cy="2674091"/>
          </a:xfrm>
          <a:prstGeom prst="rect">
            <a:avLst/>
          </a:prstGeom>
        </p:spPr>
      </p:pic>
      <p:pic>
        <p:nvPicPr>
          <p:cNvPr id="5" name="Image 4">
            <a:extLst>
              <a:ext uri="{FF2B5EF4-FFF2-40B4-BE49-F238E27FC236}">
                <a16:creationId xmlns:a16="http://schemas.microsoft.com/office/drawing/2014/main" id="{4D25AB27-DC4E-47E2-B92A-5A752ACCB92F}"/>
              </a:ext>
            </a:extLst>
          </p:cNvPr>
          <p:cNvPicPr>
            <a:picLocks noChangeAspect="1"/>
          </p:cNvPicPr>
          <p:nvPr/>
        </p:nvPicPr>
        <p:blipFill>
          <a:blip r:embed="rId4"/>
          <a:stretch>
            <a:fillRect/>
          </a:stretch>
        </p:blipFill>
        <p:spPr>
          <a:xfrm>
            <a:off x="1866167" y="4048187"/>
            <a:ext cx="3760523" cy="2828359"/>
          </a:xfrm>
          <a:prstGeom prst="rect">
            <a:avLst/>
          </a:prstGeom>
        </p:spPr>
      </p:pic>
      <p:pic>
        <p:nvPicPr>
          <p:cNvPr id="7" name="Image 6">
            <a:extLst>
              <a:ext uri="{FF2B5EF4-FFF2-40B4-BE49-F238E27FC236}">
                <a16:creationId xmlns:a16="http://schemas.microsoft.com/office/drawing/2014/main" id="{4F1F7267-8F0A-47F3-8B29-A2938D3C1CF6}"/>
              </a:ext>
            </a:extLst>
          </p:cNvPr>
          <p:cNvPicPr>
            <a:picLocks noChangeAspect="1"/>
          </p:cNvPicPr>
          <p:nvPr/>
        </p:nvPicPr>
        <p:blipFill>
          <a:blip r:embed="rId5"/>
          <a:stretch>
            <a:fillRect/>
          </a:stretch>
        </p:blipFill>
        <p:spPr>
          <a:xfrm>
            <a:off x="6616507" y="4048187"/>
            <a:ext cx="3714615" cy="2793831"/>
          </a:xfrm>
          <a:prstGeom prst="rect">
            <a:avLst/>
          </a:prstGeom>
        </p:spPr>
      </p:pic>
      <p:sp>
        <p:nvSpPr>
          <p:cNvPr id="8" name="Rectangle 7">
            <a:extLst>
              <a:ext uri="{FF2B5EF4-FFF2-40B4-BE49-F238E27FC236}">
                <a16:creationId xmlns:a16="http://schemas.microsoft.com/office/drawing/2014/main" id="{ABC3529D-1702-4E93-89D8-BADD05D5AF9C}"/>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9" name="Rectangle 8">
            <a:extLst>
              <a:ext uri="{FF2B5EF4-FFF2-40B4-BE49-F238E27FC236}">
                <a16:creationId xmlns:a16="http://schemas.microsoft.com/office/drawing/2014/main" id="{72E19848-5D2B-4110-9365-1A7EE5D2FE5E}"/>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3. </a:t>
            </a:r>
            <a:r>
              <a:rPr lang="fr-FR" sz="1200" dirty="0" err="1">
                <a:solidFill>
                  <a:schemeClr val="bg1"/>
                </a:solidFill>
              </a:rPr>
              <a:t>Results</a:t>
            </a:r>
            <a:r>
              <a:rPr lang="fr-FR" sz="1200" dirty="0">
                <a:solidFill>
                  <a:schemeClr val="bg1"/>
                </a:solidFill>
              </a:rPr>
              <a:t> and </a:t>
            </a:r>
            <a:r>
              <a:rPr lang="fr-FR" sz="1200" dirty="0" err="1">
                <a:solidFill>
                  <a:schemeClr val="bg1"/>
                </a:solidFill>
              </a:rPr>
              <a:t>analysis</a:t>
            </a:r>
            <a:endParaRPr lang="fr-FR" sz="1200" dirty="0">
              <a:solidFill>
                <a:schemeClr val="bg1"/>
              </a:solidFill>
            </a:endParaRPr>
          </a:p>
        </p:txBody>
      </p:sp>
      <p:sp>
        <p:nvSpPr>
          <p:cNvPr id="10" name="Rectangle 9">
            <a:extLst>
              <a:ext uri="{FF2B5EF4-FFF2-40B4-BE49-F238E27FC236}">
                <a16:creationId xmlns:a16="http://schemas.microsoft.com/office/drawing/2014/main" id="{CC1DF136-C3A0-4758-8561-C21F28FFDDF6}"/>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pic>
        <p:nvPicPr>
          <p:cNvPr id="11" name="Image 10">
            <a:extLst>
              <a:ext uri="{FF2B5EF4-FFF2-40B4-BE49-F238E27FC236}">
                <a16:creationId xmlns:a16="http://schemas.microsoft.com/office/drawing/2014/main" id="{B6AAC620-E657-438C-BE4E-08BEEE0F57E4}"/>
              </a:ext>
            </a:extLst>
          </p:cNvPr>
          <p:cNvPicPr>
            <a:picLocks noChangeAspect="1"/>
          </p:cNvPicPr>
          <p:nvPr/>
        </p:nvPicPr>
        <p:blipFill>
          <a:blip r:embed="rId6"/>
          <a:stretch>
            <a:fillRect/>
          </a:stretch>
        </p:blipFill>
        <p:spPr>
          <a:xfrm>
            <a:off x="6611216" y="1440584"/>
            <a:ext cx="3709326" cy="2596527"/>
          </a:xfrm>
          <a:prstGeom prst="rect">
            <a:avLst/>
          </a:prstGeom>
        </p:spPr>
      </p:pic>
    </p:spTree>
    <p:extLst>
      <p:ext uri="{BB962C8B-B14F-4D97-AF65-F5344CB8AC3E}">
        <p14:creationId xmlns:p14="http://schemas.microsoft.com/office/powerpoint/2010/main" val="160169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2498424" y="617576"/>
            <a:ext cx="8911687" cy="1280890"/>
          </a:xfrm>
        </p:spPr>
        <p:txBody>
          <a:bodyPr/>
          <a:lstStyle/>
          <a:p>
            <a:r>
              <a:rPr lang="fr-FR" dirty="0" err="1"/>
              <a:t>Video</a:t>
            </a:r>
            <a:r>
              <a:rPr lang="fr-FR" dirty="0"/>
              <a:t> </a:t>
            </a:r>
            <a:r>
              <a:rPr lang="fr-FR" dirty="0" err="1"/>
              <a:t>obtained</a:t>
            </a:r>
            <a:r>
              <a:rPr lang="fr-FR" dirty="0"/>
              <a:t> in mode I</a:t>
            </a:r>
            <a:endParaRPr lang="es-419" dirty="0"/>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p:txBody>
          <a:bodyPr/>
          <a:lstStyle/>
          <a:p>
            <a:fld id="{81081561-2907-4815-8957-C2F82BED7E47}" type="slidenum">
              <a:rPr lang="es-419" smtClean="0"/>
              <a:t>15</a:t>
            </a:fld>
            <a:endParaRPr lang="es-419"/>
          </a:p>
        </p:txBody>
      </p:sp>
      <p:sp>
        <p:nvSpPr>
          <p:cNvPr id="8" name="Rectangle 7">
            <a:extLst>
              <a:ext uri="{FF2B5EF4-FFF2-40B4-BE49-F238E27FC236}">
                <a16:creationId xmlns:a16="http://schemas.microsoft.com/office/drawing/2014/main" id="{ABC3529D-1702-4E93-89D8-BADD05D5AF9C}"/>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9" name="Rectangle 8">
            <a:extLst>
              <a:ext uri="{FF2B5EF4-FFF2-40B4-BE49-F238E27FC236}">
                <a16:creationId xmlns:a16="http://schemas.microsoft.com/office/drawing/2014/main" id="{72E19848-5D2B-4110-9365-1A7EE5D2FE5E}"/>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3. </a:t>
            </a:r>
            <a:r>
              <a:rPr lang="fr-FR" sz="1200" dirty="0" err="1">
                <a:solidFill>
                  <a:schemeClr val="bg1"/>
                </a:solidFill>
              </a:rPr>
              <a:t>Results</a:t>
            </a:r>
            <a:r>
              <a:rPr lang="fr-FR" sz="1200" dirty="0">
                <a:solidFill>
                  <a:schemeClr val="bg1"/>
                </a:solidFill>
              </a:rPr>
              <a:t> and </a:t>
            </a:r>
            <a:r>
              <a:rPr lang="fr-FR" sz="1200" dirty="0" err="1">
                <a:solidFill>
                  <a:schemeClr val="bg1"/>
                </a:solidFill>
              </a:rPr>
              <a:t>analysis</a:t>
            </a:r>
            <a:endParaRPr lang="fr-FR" sz="1200" dirty="0">
              <a:solidFill>
                <a:schemeClr val="bg1"/>
              </a:solidFill>
            </a:endParaRPr>
          </a:p>
        </p:txBody>
      </p:sp>
      <p:sp>
        <p:nvSpPr>
          <p:cNvPr id="10" name="Rectangle 9">
            <a:extLst>
              <a:ext uri="{FF2B5EF4-FFF2-40B4-BE49-F238E27FC236}">
                <a16:creationId xmlns:a16="http://schemas.microsoft.com/office/drawing/2014/main" id="{CC1DF136-C3A0-4758-8561-C21F28FFDDF6}"/>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pic>
        <p:nvPicPr>
          <p:cNvPr id="12" name="petal_20230623_113840">
            <a:hlinkClick r:id="" action="ppaction://media"/>
            <a:extLst>
              <a:ext uri="{FF2B5EF4-FFF2-40B4-BE49-F238E27FC236}">
                <a16:creationId xmlns:a16="http://schemas.microsoft.com/office/drawing/2014/main" id="{BB688CBD-6235-4888-8ED5-13A3995F0D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12231" y="1258021"/>
            <a:ext cx="6967537" cy="5224463"/>
          </a:xfrm>
          <a:prstGeom prst="rect">
            <a:avLst/>
          </a:prstGeom>
        </p:spPr>
      </p:pic>
    </p:spTree>
    <p:extLst>
      <p:ext uri="{BB962C8B-B14F-4D97-AF65-F5344CB8AC3E}">
        <p14:creationId xmlns:p14="http://schemas.microsoft.com/office/powerpoint/2010/main" val="378551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659498" y="764209"/>
            <a:ext cx="6574536" cy="1259894"/>
          </a:xfrm>
        </p:spPr>
        <p:txBody>
          <a:bodyPr>
            <a:normAutofit/>
          </a:bodyPr>
          <a:lstStyle/>
          <a:p>
            <a:pPr>
              <a:lnSpc>
                <a:spcPct val="90000"/>
              </a:lnSpc>
            </a:pPr>
            <a:r>
              <a:rPr lang="fr-FR" sz="2800" dirty="0"/>
              <a:t>Discussion and </a:t>
            </a:r>
            <a:r>
              <a:rPr lang="fr-FR" sz="2800" dirty="0" err="1"/>
              <a:t>comparison</a:t>
            </a:r>
            <a:r>
              <a:rPr lang="fr-FR" sz="2800" dirty="0"/>
              <a:t> for G in mode I</a:t>
            </a:r>
            <a:endParaRPr lang="es-419" sz="2800" dirty="0"/>
          </a:p>
        </p:txBody>
      </p:sp>
      <p:sp>
        <p:nvSpPr>
          <p:cNvPr id="13" name="Rectangle 12">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6" name="Espace réservé du contenu 2">
                <a:extLst>
                  <a:ext uri="{FF2B5EF4-FFF2-40B4-BE49-F238E27FC236}">
                    <a16:creationId xmlns:a16="http://schemas.microsoft.com/office/drawing/2014/main" id="{A19A89B6-97A9-4112-A83C-BA633D4BFC60}"/>
                  </a:ext>
                </a:extLst>
              </p:cNvPr>
              <p:cNvSpPr>
                <a:spLocks noGrp="1"/>
              </p:cNvSpPr>
              <p:nvPr>
                <p:ph idx="1"/>
              </p:nvPr>
            </p:nvSpPr>
            <p:spPr>
              <a:xfrm>
                <a:off x="335053" y="2070607"/>
                <a:ext cx="5950868" cy="4243754"/>
              </a:xfrm>
            </p:spPr>
            <p:txBody>
              <a:bodyPr>
                <a:normAutofit/>
              </a:bodyPr>
              <a:lstStyle/>
              <a:p>
                <a:pPr>
                  <a:lnSpc>
                    <a:spcPct val="90000"/>
                  </a:lnSpc>
                </a:pPr>
                <a:r>
                  <a:rPr lang="en-US" sz="1200" dirty="0"/>
                  <a:t>Temperate species, similar density, moisture content between 9% and 12% and RL direction</a:t>
                </a:r>
              </a:p>
              <a:p>
                <a:pPr>
                  <a:lnSpc>
                    <a:spcPct val="90000"/>
                  </a:lnSpc>
                </a:pPr>
                <a:endParaRPr lang="en-US" sz="1200" dirty="0"/>
              </a:p>
              <a:p>
                <a:pPr>
                  <a:lnSpc>
                    <a:spcPct val="90000"/>
                  </a:lnSpc>
                </a:pPr>
                <a:r>
                  <a:rPr lang="en-US" sz="1200" dirty="0"/>
                  <a:t>Same order of magnitude for G as for the other species</a:t>
                </a:r>
              </a:p>
              <a:p>
                <a:pPr>
                  <a:lnSpc>
                    <a:spcPct val="90000"/>
                  </a:lnSpc>
                </a:pPr>
                <a:endParaRPr lang="en-US" sz="1200" dirty="0"/>
              </a:p>
              <a:p>
                <a:pPr>
                  <a:lnSpc>
                    <a:spcPct val="90000"/>
                  </a:lnSpc>
                </a:pPr>
                <a:r>
                  <a:rPr lang="en-US" sz="1200" dirty="0"/>
                  <a:t>Silver fir differs from alder by 29%, </a:t>
                </a:r>
                <a:r>
                  <a:rPr lang="en-US" sz="1200" dirty="0" err="1"/>
                  <a:t>pinus</a:t>
                </a:r>
                <a:r>
                  <a:rPr lang="en-US" sz="1200" dirty="0"/>
                  <a:t> pinaster by 36% and p</a:t>
                </a:r>
                <a:r>
                  <a:rPr lang="en-US" sz="1200"/>
                  <a:t>adouk</a:t>
                </a:r>
                <a:r>
                  <a:rPr lang="en-US" sz="1200" dirty="0"/>
                  <a:t> by 33%</a:t>
                </a:r>
              </a:p>
              <a:p>
                <a:pPr>
                  <a:lnSpc>
                    <a:spcPct val="90000"/>
                  </a:lnSpc>
                </a:pPr>
                <a:endParaRPr lang="en-US" sz="1200" dirty="0"/>
              </a:p>
              <a:p>
                <a:pPr>
                  <a:lnSpc>
                    <a:spcPct val="90000"/>
                  </a:lnSpc>
                </a:pPr>
                <a:r>
                  <a:rPr lang="en-US" sz="1200" dirty="0"/>
                  <a:t>Similar density for alder and </a:t>
                </a:r>
                <a:r>
                  <a:rPr lang="en-US" sz="1200" dirty="0" err="1"/>
                  <a:t>pinus</a:t>
                </a:r>
                <a:r>
                  <a:rPr lang="en-US" sz="1200" dirty="0"/>
                  <a:t> pinaster (around 0.1)</a:t>
                </a:r>
              </a:p>
              <a:p>
                <a:pPr>
                  <a:lnSpc>
                    <a:spcPct val="90000"/>
                  </a:lnSpc>
                </a:pPr>
                <a:endParaRPr lang="en-US" sz="1200" dirty="0"/>
              </a:p>
              <a:p>
                <a:pPr>
                  <a:lnSpc>
                    <a:spcPct val="90000"/>
                  </a:lnSpc>
                </a:pPr>
                <a:r>
                  <a:rPr lang="en-US" sz="1200" dirty="0"/>
                  <a:t>Different methods used to measure G, it impacts the final results</a:t>
                </a:r>
              </a:p>
              <a:p>
                <a:pPr>
                  <a:lnSpc>
                    <a:spcPct val="90000"/>
                  </a:lnSpc>
                </a:pPr>
                <a:endParaRPr lang="en-US" sz="1200" dirty="0"/>
              </a:p>
              <a:p>
                <a:pPr>
                  <a:lnSpc>
                    <a:spcPct val="90000"/>
                  </a:lnSpc>
                </a:pPr>
                <a:r>
                  <a:rPr lang="en-US" sz="1200" dirty="0"/>
                  <a:t>Inclination of the tree rings </a:t>
                </a:r>
                <a14:m>
                  <m:oMath xmlns:m="http://schemas.openxmlformats.org/officeDocument/2006/math">
                    <m:sSub>
                      <m:sSubPr>
                        <m:ctrlPr>
                          <a:rPr lang="fr-FR" sz="1200" i="1">
                            <a:latin typeface="Cambria Math" panose="02040503050406030204" pitchFamily="18" charset="0"/>
                            <a:cs typeface="Arial" panose="020B0604020202020204" pitchFamily="34" charset="0"/>
                          </a:rPr>
                        </m:ctrlPr>
                      </m:sSubPr>
                      <m:e>
                        <m:r>
                          <a:rPr lang="fr-FR" sz="1200" i="1">
                            <a:latin typeface="Cambria Math" panose="02040503050406030204" pitchFamily="18" charset="0"/>
                            <a:ea typeface="Times New Roman" panose="02020603050405020304" pitchFamily="18" charset="0"/>
                            <a:cs typeface="Arial" panose="020B0604020202020204" pitchFamily="34" charset="0"/>
                          </a:rPr>
                          <m:t>𝐺</m:t>
                        </m:r>
                      </m:e>
                      <m:sub>
                        <m:r>
                          <a:rPr lang="fr-FR" sz="1200" i="1">
                            <a:latin typeface="Cambria Math" panose="02040503050406030204" pitchFamily="18" charset="0"/>
                            <a:ea typeface="Times New Roman" panose="02020603050405020304" pitchFamily="18" charset="0"/>
                            <a:cs typeface="Arial" panose="020B0604020202020204" pitchFamily="34" charset="0"/>
                          </a:rPr>
                          <m:t>𝑅𝐿</m:t>
                        </m:r>
                      </m:sub>
                    </m:sSub>
                    <m:r>
                      <a:rPr lang="fr-FR" sz="1200" b="0" i="1">
                        <a:latin typeface="Cambria Math" panose="02040503050406030204" pitchFamily="18" charset="0"/>
                        <a:ea typeface="Times New Roman" panose="02020603050405020304" pitchFamily="18" charset="0"/>
                        <a:cs typeface="Arial" panose="020B0604020202020204" pitchFamily="34" charset="0"/>
                      </a:rPr>
                      <m:t> </m:t>
                    </m:r>
                    <m:r>
                      <a:rPr lang="fr-FR" sz="1200" b="0" i="1">
                        <a:latin typeface="Cambria Math" panose="02040503050406030204" pitchFamily="18" charset="0"/>
                        <a:ea typeface="Times New Roman" panose="02020603050405020304" pitchFamily="18" charset="0"/>
                        <a:cs typeface="Arial" panose="020B0604020202020204" pitchFamily="34" charset="0"/>
                      </a:rPr>
                      <m:t>𝑜𝑟</m:t>
                    </m:r>
                    <m:r>
                      <a:rPr lang="fr-FR" sz="1200" b="0" i="1">
                        <a:latin typeface="Cambria Math" panose="02040503050406030204" pitchFamily="18" charset="0"/>
                        <a:ea typeface="Times New Roman" panose="02020603050405020304" pitchFamily="18" charset="0"/>
                        <a:cs typeface="Arial" panose="020B0604020202020204" pitchFamily="34" charset="0"/>
                      </a:rPr>
                      <m:t> </m:t>
                    </m:r>
                    <m:sSub>
                      <m:sSubPr>
                        <m:ctrlPr>
                          <a:rPr lang="fr-FR" sz="1200" i="1">
                            <a:latin typeface="Cambria Math" panose="02040503050406030204" pitchFamily="18" charset="0"/>
                            <a:cs typeface="Arial" panose="020B0604020202020204" pitchFamily="34" charset="0"/>
                          </a:rPr>
                        </m:ctrlPr>
                      </m:sSubPr>
                      <m:e>
                        <m:r>
                          <a:rPr lang="fr-FR" sz="1200" i="1">
                            <a:latin typeface="Cambria Math" panose="02040503050406030204" pitchFamily="18" charset="0"/>
                            <a:ea typeface="Times New Roman" panose="02020603050405020304" pitchFamily="18" charset="0"/>
                            <a:cs typeface="Arial" panose="020B0604020202020204" pitchFamily="34" charset="0"/>
                          </a:rPr>
                          <m:t>𝐺</m:t>
                        </m:r>
                      </m:e>
                      <m:sub>
                        <m:r>
                          <a:rPr lang="fr-FR" sz="1200" i="1">
                            <a:latin typeface="Cambria Math" panose="02040503050406030204" pitchFamily="18" charset="0"/>
                            <a:ea typeface="Times New Roman" panose="02020603050405020304" pitchFamily="18" charset="0"/>
                            <a:cs typeface="Arial" panose="020B0604020202020204" pitchFamily="34" charset="0"/>
                          </a:rPr>
                          <m:t>𝑇𝐿</m:t>
                        </m:r>
                      </m:sub>
                    </m:sSub>
                  </m:oMath>
                </a14:m>
                <a:r>
                  <a:rPr lang="en-US" sz="1200" dirty="0"/>
                  <a:t> ? </a:t>
                </a:r>
              </a:p>
              <a:p>
                <a:pPr marL="0" indent="0">
                  <a:lnSpc>
                    <a:spcPct val="90000"/>
                  </a:lnSpc>
                  <a:buNone/>
                </a:pPr>
                <a:r>
                  <a:rPr lang="en-US" sz="1200" dirty="0"/>
                  <a:t>Lower value obtained by our tests because </a:t>
                </a:r>
                <a14:m>
                  <m:oMath xmlns:m="http://schemas.openxmlformats.org/officeDocument/2006/math">
                    <m:sSub>
                      <m:sSubPr>
                        <m:ctrlPr>
                          <a:rPr lang="fr-FR" sz="1200" b="0" i="1">
                            <a:effectLst/>
                            <a:latin typeface="Cambria Math" panose="02040503050406030204" pitchFamily="18" charset="0"/>
                            <a:cs typeface="Arial" panose="020B0604020202020204" pitchFamily="34" charset="0"/>
                          </a:rPr>
                        </m:ctrlPr>
                      </m:sSubPr>
                      <m:e>
                        <m:r>
                          <a:rPr lang="fr-FR" sz="1200" i="1">
                            <a:latin typeface="Cambria Math" panose="02040503050406030204" pitchFamily="18" charset="0"/>
                            <a:ea typeface="Times New Roman" panose="02020603050405020304" pitchFamily="18" charset="0"/>
                            <a:cs typeface="Arial" panose="020B0604020202020204" pitchFamily="34" charset="0"/>
                          </a:rPr>
                          <m:t>𝐺</m:t>
                        </m:r>
                      </m:e>
                      <m:sub>
                        <m:r>
                          <a:rPr lang="fr-FR" sz="1200" b="0" i="1">
                            <a:latin typeface="Cambria Math" panose="02040503050406030204" pitchFamily="18" charset="0"/>
                            <a:ea typeface="Times New Roman" panose="02020603050405020304" pitchFamily="18" charset="0"/>
                            <a:cs typeface="Arial" panose="020B0604020202020204" pitchFamily="34" charset="0"/>
                          </a:rPr>
                          <m:t>𝑅𝐿</m:t>
                        </m:r>
                      </m:sub>
                    </m:sSub>
                    <m:r>
                      <a:rPr lang="fr-FR" sz="1200" b="0" i="1">
                        <a:effectLst/>
                        <a:latin typeface="Cambria Math" panose="02040503050406030204" pitchFamily="18" charset="0"/>
                        <a:cs typeface="Arial" panose="020B0604020202020204" pitchFamily="34" charset="0"/>
                      </a:rPr>
                      <m:t>&gt;</m:t>
                    </m:r>
                    <m:sSub>
                      <m:sSubPr>
                        <m:ctrlPr>
                          <a:rPr lang="fr-FR" sz="1200" i="1">
                            <a:latin typeface="Cambria Math" panose="02040503050406030204" pitchFamily="18" charset="0"/>
                            <a:cs typeface="Arial" panose="020B0604020202020204" pitchFamily="34" charset="0"/>
                          </a:rPr>
                        </m:ctrlPr>
                      </m:sSubPr>
                      <m:e>
                        <m:r>
                          <a:rPr lang="fr-FR" sz="1200" i="1">
                            <a:latin typeface="Cambria Math" panose="02040503050406030204" pitchFamily="18" charset="0"/>
                            <a:ea typeface="Times New Roman" panose="02020603050405020304" pitchFamily="18" charset="0"/>
                            <a:cs typeface="Arial" panose="020B0604020202020204" pitchFamily="34" charset="0"/>
                          </a:rPr>
                          <m:t>𝐺</m:t>
                        </m:r>
                      </m:e>
                      <m:sub>
                        <m:r>
                          <a:rPr lang="fr-FR" sz="1200" b="0" i="1">
                            <a:latin typeface="Cambria Math" panose="02040503050406030204" pitchFamily="18" charset="0"/>
                            <a:ea typeface="Times New Roman" panose="02020603050405020304" pitchFamily="18" charset="0"/>
                            <a:cs typeface="Arial" panose="020B0604020202020204" pitchFamily="34" charset="0"/>
                          </a:rPr>
                          <m:t>𝑇</m:t>
                        </m:r>
                        <m:r>
                          <a:rPr lang="fr-FR" sz="1200" i="1">
                            <a:latin typeface="Cambria Math" panose="02040503050406030204" pitchFamily="18" charset="0"/>
                            <a:ea typeface="Times New Roman" panose="02020603050405020304" pitchFamily="18" charset="0"/>
                            <a:cs typeface="Arial" panose="020B0604020202020204" pitchFamily="34" charset="0"/>
                          </a:rPr>
                          <m:t>𝐿</m:t>
                        </m:r>
                      </m:sub>
                    </m:sSub>
                  </m:oMath>
                </a14:m>
                <a:r>
                  <a:rPr lang="en-US" sz="1200" dirty="0"/>
                  <a:t> ?</a:t>
                </a:r>
              </a:p>
            </p:txBody>
          </p:sp>
        </mc:Choice>
        <mc:Fallback xmlns="">
          <p:sp>
            <p:nvSpPr>
              <p:cNvPr id="6" name="Espace réservé du contenu 2">
                <a:extLst>
                  <a:ext uri="{FF2B5EF4-FFF2-40B4-BE49-F238E27FC236}">
                    <a16:creationId xmlns:a16="http://schemas.microsoft.com/office/drawing/2014/main" id="{A19A89B6-97A9-4112-A83C-BA633D4BFC60}"/>
                  </a:ext>
                </a:extLst>
              </p:cNvPr>
              <p:cNvSpPr>
                <a:spLocks noGrp="1" noRot="1" noChangeAspect="1" noMove="1" noResize="1" noEditPoints="1" noAdjustHandles="1" noChangeArrowheads="1" noChangeShapeType="1" noTextEdit="1"/>
              </p:cNvSpPr>
              <p:nvPr>
                <p:ph idx="1"/>
              </p:nvPr>
            </p:nvSpPr>
            <p:spPr>
              <a:xfrm>
                <a:off x="335053" y="2070607"/>
                <a:ext cx="5950868" cy="4243754"/>
              </a:xfrm>
              <a:blipFill>
                <a:blip r:embed="rId2"/>
                <a:stretch>
                  <a:fillRect l="-102" t="-575"/>
                </a:stretch>
              </a:blipFill>
            </p:spPr>
            <p:txBody>
              <a:bodyPr/>
              <a:lstStyle/>
              <a:p>
                <a:r>
                  <a:rPr lang="es-419">
                    <a:noFill/>
                  </a:rPr>
                  <a:t> </a:t>
                </a:r>
              </a:p>
            </p:txBody>
          </p:sp>
        </mc:Fallback>
      </mc:AlternateContent>
      <p:pic>
        <p:nvPicPr>
          <p:cNvPr id="5" name="Image 4">
            <a:extLst>
              <a:ext uri="{FF2B5EF4-FFF2-40B4-BE49-F238E27FC236}">
                <a16:creationId xmlns:a16="http://schemas.microsoft.com/office/drawing/2014/main" id="{997D1081-DB04-4FC5-AC1E-A2F752047EF2}"/>
              </a:ext>
            </a:extLst>
          </p:cNvPr>
          <p:cNvPicPr>
            <a:picLocks noChangeAspect="1"/>
          </p:cNvPicPr>
          <p:nvPr/>
        </p:nvPicPr>
        <p:blipFill>
          <a:blip r:embed="rId3"/>
          <a:stretch>
            <a:fillRect/>
          </a:stretch>
        </p:blipFill>
        <p:spPr>
          <a:xfrm>
            <a:off x="6103041" y="2599170"/>
            <a:ext cx="6043750" cy="2704577"/>
          </a:xfrm>
          <a:prstGeom prst="rect">
            <a:avLst/>
          </a:prstGeom>
        </p:spPr>
      </p:pic>
      <p:sp>
        <p:nvSpPr>
          <p:cNvPr id="15"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16</a:t>
            </a:fld>
            <a:endParaRPr lang="es-419" sz="1900"/>
          </a:p>
        </p:txBody>
      </p:sp>
      <p:sp>
        <p:nvSpPr>
          <p:cNvPr id="9" name="ZoneTexte 8">
            <a:extLst>
              <a:ext uri="{FF2B5EF4-FFF2-40B4-BE49-F238E27FC236}">
                <a16:creationId xmlns:a16="http://schemas.microsoft.com/office/drawing/2014/main" id="{0344A9C5-77BF-43E2-971A-C2994362C524}"/>
              </a:ext>
            </a:extLst>
          </p:cNvPr>
          <p:cNvSpPr txBox="1"/>
          <p:nvPr/>
        </p:nvSpPr>
        <p:spPr>
          <a:xfrm>
            <a:off x="121515" y="6206584"/>
            <a:ext cx="12191999" cy="600164"/>
          </a:xfrm>
          <a:prstGeom prst="rect">
            <a:avLst/>
          </a:prstGeom>
          <a:noFill/>
        </p:spPr>
        <p:txBody>
          <a:bodyPr wrap="square" rtlCol="0">
            <a:spAutoFit/>
          </a:bodyPr>
          <a:lstStyle/>
          <a:p>
            <a:pPr algn="ctr"/>
            <a:r>
              <a:rPr lang="es-419" sz="1100" b="1" dirty="0">
                <a:solidFill>
                  <a:srgbClr val="FF0000"/>
                </a:solidFill>
              </a:rPr>
              <a:t> </a:t>
            </a:r>
            <a:r>
              <a:rPr lang="fr-FR" sz="1050" b="1" dirty="0" err="1">
                <a:solidFill>
                  <a:srgbClr val="FF0000"/>
                </a:solidFill>
              </a:rPr>
              <a:t>Odounga</a:t>
            </a:r>
            <a:r>
              <a:rPr lang="fr-FR" sz="1050" b="1" dirty="0">
                <a:solidFill>
                  <a:srgbClr val="FF0000"/>
                </a:solidFill>
              </a:rPr>
              <a:t>, B. (2018). “Étude de la fissuration des bois tropicaux par mesures de champs”. </a:t>
            </a:r>
            <a:r>
              <a:rPr lang="fr-FR" sz="1050" b="1" dirty="0" err="1">
                <a:solidFill>
                  <a:srgbClr val="FF0000"/>
                </a:solidFill>
              </a:rPr>
              <a:t>Thesis</a:t>
            </a:r>
            <a:r>
              <a:rPr lang="fr-FR" sz="1050" b="1" dirty="0">
                <a:solidFill>
                  <a:srgbClr val="FF0000"/>
                </a:solidFill>
              </a:rPr>
              <a:t>. Clermont Auvergne</a:t>
            </a:r>
          </a:p>
          <a:p>
            <a:pPr marL="228600" indent="-228600" algn="ctr">
              <a:buAutoNum type="alphaUcPeriod"/>
            </a:pPr>
            <a:r>
              <a:rPr lang="en-US" sz="1050" b="1" dirty="0" err="1">
                <a:solidFill>
                  <a:srgbClr val="FF0000"/>
                </a:solidFill>
              </a:rPr>
              <a:t>Reiterer</a:t>
            </a:r>
            <a:r>
              <a:rPr lang="en-US" sz="1050" b="1" dirty="0">
                <a:solidFill>
                  <a:srgbClr val="FF0000"/>
                </a:solidFill>
              </a:rPr>
              <a:t> G. Sinn, SE. </a:t>
            </a:r>
            <a:r>
              <a:rPr lang="en-US" sz="1050" b="1" dirty="0" err="1">
                <a:solidFill>
                  <a:srgbClr val="FF0000"/>
                </a:solidFill>
              </a:rPr>
              <a:t>Stanzl-Tschegg</a:t>
            </a:r>
            <a:r>
              <a:rPr lang="en-US" sz="1050" b="1" dirty="0">
                <a:solidFill>
                  <a:srgbClr val="FF0000"/>
                </a:solidFill>
              </a:rPr>
              <a:t> (2002). “Fracture characteristics of different wood species under mode I loading perpendicular to the grain”. </a:t>
            </a:r>
          </a:p>
          <a:p>
            <a:pPr algn="ctr"/>
            <a:r>
              <a:rPr lang="es-419" sz="1050" b="1" dirty="0">
                <a:solidFill>
                  <a:srgbClr val="FF0000"/>
                </a:solidFill>
              </a:rPr>
              <a:t>N. Angellier F. Dubois, R. Moutou Pitti M. Diakhaté R.S. Adjovi Loko (2017). “Influence of hygrothermal effects in the fracture process in wood under creep loading” </a:t>
            </a:r>
            <a:endParaRPr lang="es-419" sz="1100" b="1" dirty="0">
              <a:solidFill>
                <a:srgbClr val="FF0000"/>
              </a:solidFill>
            </a:endParaRPr>
          </a:p>
        </p:txBody>
      </p:sp>
      <p:sp>
        <p:nvSpPr>
          <p:cNvPr id="10" name="Rectangle 9">
            <a:extLst>
              <a:ext uri="{FF2B5EF4-FFF2-40B4-BE49-F238E27FC236}">
                <a16:creationId xmlns:a16="http://schemas.microsoft.com/office/drawing/2014/main" id="{B3D162BF-4623-427F-BDC7-EAB7A43E4CBD}"/>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6" name="Rectangle 15">
            <a:extLst>
              <a:ext uri="{FF2B5EF4-FFF2-40B4-BE49-F238E27FC236}">
                <a16:creationId xmlns:a16="http://schemas.microsoft.com/office/drawing/2014/main" id="{D52BCBC4-DDD0-4FF6-8462-42932FAA5432}"/>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3. </a:t>
            </a:r>
            <a:r>
              <a:rPr lang="fr-FR" sz="1200" dirty="0" err="1">
                <a:solidFill>
                  <a:schemeClr val="bg1"/>
                </a:solidFill>
              </a:rPr>
              <a:t>Results</a:t>
            </a:r>
            <a:r>
              <a:rPr lang="fr-FR" sz="1200" dirty="0">
                <a:solidFill>
                  <a:schemeClr val="bg1"/>
                </a:solidFill>
              </a:rPr>
              <a:t> and </a:t>
            </a:r>
            <a:r>
              <a:rPr lang="fr-FR" sz="1200" dirty="0" err="1">
                <a:solidFill>
                  <a:schemeClr val="bg1"/>
                </a:solidFill>
              </a:rPr>
              <a:t>analysis</a:t>
            </a:r>
            <a:endParaRPr lang="fr-FR" sz="1200" dirty="0">
              <a:solidFill>
                <a:schemeClr val="bg1"/>
              </a:solidFill>
            </a:endParaRPr>
          </a:p>
        </p:txBody>
      </p:sp>
      <p:sp>
        <p:nvSpPr>
          <p:cNvPr id="17" name="Rectangle 16">
            <a:extLst>
              <a:ext uri="{FF2B5EF4-FFF2-40B4-BE49-F238E27FC236}">
                <a16:creationId xmlns:a16="http://schemas.microsoft.com/office/drawing/2014/main" id="{B86A5731-9C13-47D9-82F5-E56B09289D5F}"/>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spTree>
    <p:extLst>
      <p:ext uri="{BB962C8B-B14F-4D97-AF65-F5344CB8AC3E}">
        <p14:creationId xmlns:p14="http://schemas.microsoft.com/office/powerpoint/2010/main" val="294642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2503715" y="329899"/>
            <a:ext cx="8911687" cy="1280890"/>
          </a:xfrm>
        </p:spPr>
        <p:txBody>
          <a:bodyPr/>
          <a:lstStyle/>
          <a:p>
            <a:r>
              <a:rPr lang="fr-FR" dirty="0"/>
              <a:t>Conclusion</a:t>
            </a:r>
            <a:endParaRPr lang="es-419" dirty="0"/>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p:txBody>
          <a:bodyPr/>
          <a:lstStyle/>
          <a:p>
            <a:fld id="{81081561-2907-4815-8957-C2F82BED7E47}" type="slidenum">
              <a:rPr lang="es-419" smtClean="0"/>
              <a:t>17</a:t>
            </a:fld>
            <a:endParaRPr lang="es-419"/>
          </a:p>
        </p:txBody>
      </p:sp>
      <p:sp>
        <p:nvSpPr>
          <p:cNvPr id="5" name="Espace réservé du contenu 2">
            <a:extLst>
              <a:ext uri="{FF2B5EF4-FFF2-40B4-BE49-F238E27FC236}">
                <a16:creationId xmlns:a16="http://schemas.microsoft.com/office/drawing/2014/main" id="{7B1B7530-CDFD-46BA-972C-29FF138F4A80}"/>
              </a:ext>
            </a:extLst>
          </p:cNvPr>
          <p:cNvSpPr>
            <a:spLocks noGrp="1"/>
          </p:cNvSpPr>
          <p:nvPr>
            <p:ph idx="1"/>
          </p:nvPr>
        </p:nvSpPr>
        <p:spPr>
          <a:xfrm>
            <a:off x="1311579" y="1826464"/>
            <a:ext cx="10568794" cy="4426852"/>
          </a:xfrm>
        </p:spPr>
        <p:txBody>
          <a:bodyPr>
            <a:normAutofit fontScale="92500" lnSpcReduction="10000"/>
          </a:bodyPr>
          <a:lstStyle/>
          <a:p>
            <a:pPr>
              <a:lnSpc>
                <a:spcPct val="90000"/>
              </a:lnSpc>
            </a:pPr>
            <a:r>
              <a:rPr lang="en-US" sz="2000" dirty="0"/>
              <a:t>Cracking tests on silver fir softwood with MMCG specimens</a:t>
            </a:r>
          </a:p>
          <a:p>
            <a:pPr>
              <a:lnSpc>
                <a:spcPct val="90000"/>
              </a:lnSpc>
            </a:pPr>
            <a:endParaRPr lang="en-US" sz="2000" dirty="0"/>
          </a:p>
          <a:p>
            <a:pPr>
              <a:lnSpc>
                <a:spcPct val="90000"/>
              </a:lnSpc>
            </a:pPr>
            <a:r>
              <a:rPr lang="en-US" sz="2000" dirty="0"/>
              <a:t>DIC method and post-processing with python to study fracture parameters</a:t>
            </a:r>
          </a:p>
          <a:p>
            <a:pPr>
              <a:lnSpc>
                <a:spcPct val="90000"/>
              </a:lnSpc>
            </a:pPr>
            <a:endParaRPr lang="en-US" sz="2000" dirty="0"/>
          </a:p>
          <a:p>
            <a:pPr>
              <a:lnSpc>
                <a:spcPct val="90000"/>
              </a:lnSpc>
            </a:pPr>
            <a:r>
              <a:rPr lang="en-US" sz="2000" dirty="0"/>
              <a:t>Opening mode cracking with two crack length estimation methods</a:t>
            </a:r>
          </a:p>
          <a:p>
            <a:pPr lvl="1">
              <a:lnSpc>
                <a:spcPct val="90000"/>
              </a:lnSpc>
            </a:pPr>
            <a:r>
              <a:rPr lang="en-US" sz="1400" dirty="0"/>
              <a:t>Crack propagation based on full displacement fields</a:t>
            </a:r>
          </a:p>
          <a:p>
            <a:pPr lvl="1">
              <a:lnSpc>
                <a:spcPct val="90000"/>
              </a:lnSpc>
            </a:pPr>
            <a:r>
              <a:rPr lang="en-US" sz="1400" dirty="0"/>
              <a:t>Crack propagation based on crack opening displacement</a:t>
            </a:r>
          </a:p>
          <a:p>
            <a:pPr marL="0" indent="0">
              <a:lnSpc>
                <a:spcPct val="90000"/>
              </a:lnSpc>
              <a:buNone/>
            </a:pPr>
            <a:endParaRPr lang="en-US" sz="2000" dirty="0"/>
          </a:p>
          <a:p>
            <a:pPr>
              <a:lnSpc>
                <a:spcPct val="90000"/>
              </a:lnSpc>
            </a:pPr>
            <a:r>
              <a:rPr lang="en-US" sz="2000" dirty="0"/>
              <a:t>Similarities of experimental results with the literature review</a:t>
            </a:r>
          </a:p>
          <a:p>
            <a:pPr>
              <a:lnSpc>
                <a:spcPct val="90000"/>
              </a:lnSpc>
            </a:pPr>
            <a:endParaRPr lang="en-US" sz="2000" dirty="0"/>
          </a:p>
          <a:p>
            <a:pPr>
              <a:lnSpc>
                <a:spcPct val="90000"/>
              </a:lnSpc>
            </a:pPr>
            <a:r>
              <a:rPr lang="en-US" sz="2000" dirty="0"/>
              <a:t>For future tests: </a:t>
            </a:r>
          </a:p>
          <a:p>
            <a:pPr lvl="1">
              <a:lnSpc>
                <a:spcPct val="90000"/>
              </a:lnSpc>
            </a:pPr>
            <a:r>
              <a:rPr lang="en-US" dirty="0"/>
              <a:t>Tests with other species and different mixing angles</a:t>
            </a:r>
          </a:p>
          <a:p>
            <a:pPr lvl="1">
              <a:lnSpc>
                <a:spcPct val="90000"/>
              </a:lnSpc>
            </a:pPr>
            <a:r>
              <a:rPr lang="en-US" dirty="0"/>
              <a:t>Abaqus comparison</a:t>
            </a:r>
          </a:p>
          <a:p>
            <a:pPr lvl="1">
              <a:lnSpc>
                <a:spcPct val="90000"/>
              </a:lnSpc>
            </a:pPr>
            <a:endParaRPr lang="en-US" sz="1800" dirty="0"/>
          </a:p>
          <a:p>
            <a:pPr>
              <a:lnSpc>
                <a:spcPct val="90000"/>
              </a:lnSpc>
            </a:pPr>
            <a:endParaRPr lang="en-US" sz="2000" dirty="0"/>
          </a:p>
        </p:txBody>
      </p:sp>
    </p:spTree>
    <p:extLst>
      <p:ext uri="{BB962C8B-B14F-4D97-AF65-F5344CB8AC3E}">
        <p14:creationId xmlns:p14="http://schemas.microsoft.com/office/powerpoint/2010/main" val="755291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ge1image31420608">
            <a:extLst>
              <a:ext uri="{FF2B5EF4-FFF2-40B4-BE49-F238E27FC236}">
                <a16:creationId xmlns:a16="http://schemas.microsoft.com/office/drawing/2014/main" id="{B6C098B6-8225-DA46-AA36-C707623BB45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7403" y="168651"/>
            <a:ext cx="2164597" cy="158626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31422896">
            <a:extLst>
              <a:ext uri="{FF2B5EF4-FFF2-40B4-BE49-F238E27FC236}">
                <a16:creationId xmlns:a16="http://schemas.microsoft.com/office/drawing/2014/main" id="{354DC1F8-E117-7B4D-BE79-A0803B5B0F67}"/>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0" y="0"/>
            <a:ext cx="3102191" cy="197612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66E4C9A9-8E05-4ECB-B6EB-2B1C8D26C235}"/>
              </a:ext>
            </a:extLst>
          </p:cNvPr>
          <p:cNvSpPr>
            <a:spLocks noGrp="1"/>
          </p:cNvSpPr>
          <p:nvPr>
            <p:ph type="ctrTitle"/>
          </p:nvPr>
        </p:nvSpPr>
        <p:spPr>
          <a:xfrm>
            <a:off x="301530" y="2036020"/>
            <a:ext cx="11890470" cy="2387600"/>
          </a:xfrm>
        </p:spPr>
        <p:txBody>
          <a:bodyPr>
            <a:normAutofit/>
          </a:bodyPr>
          <a:lstStyle/>
          <a:p>
            <a:pPr algn="ctr" eaLnBrk="0" fontAlgn="base" hangingPunct="0">
              <a:lnSpc>
                <a:spcPct val="100000"/>
              </a:lnSpc>
              <a:spcAft>
                <a:spcPct val="0"/>
              </a:spcAft>
            </a:pPr>
            <a:r>
              <a:rPr lang="en-US" altLang="fr-FR" b="1" dirty="0">
                <a:latin typeface="Calibri"/>
                <a:cs typeface="Calibri"/>
              </a:rPr>
              <a:t>Thank you for your attention</a:t>
            </a:r>
            <a:br>
              <a:rPr lang="fr-FR" altLang="fr-FR" sz="3600" dirty="0"/>
            </a:br>
            <a:endParaRPr lang="fr-FR" altLang="fr-FR" sz="4000" dirty="0"/>
          </a:p>
        </p:txBody>
      </p:sp>
      <p:sp>
        <p:nvSpPr>
          <p:cNvPr id="3" name="Espace réservé du numéro de diapositive 2">
            <a:extLst>
              <a:ext uri="{FF2B5EF4-FFF2-40B4-BE49-F238E27FC236}">
                <a16:creationId xmlns:a16="http://schemas.microsoft.com/office/drawing/2014/main" id="{A6671362-2902-469F-ADC6-35E45240161E}"/>
              </a:ext>
            </a:extLst>
          </p:cNvPr>
          <p:cNvSpPr>
            <a:spLocks noGrp="1"/>
          </p:cNvSpPr>
          <p:nvPr>
            <p:ph type="sldNum" sz="quarter" idx="12"/>
          </p:nvPr>
        </p:nvSpPr>
        <p:spPr/>
        <p:txBody>
          <a:bodyPr/>
          <a:lstStyle/>
          <a:p>
            <a:fld id="{81081561-2907-4815-8957-C2F82BED7E47}" type="slidenum">
              <a:rPr lang="es-419" smtClean="0"/>
              <a:t>18</a:t>
            </a:fld>
            <a:endParaRPr lang="es-419"/>
          </a:p>
        </p:txBody>
      </p:sp>
      <p:sp>
        <p:nvSpPr>
          <p:cNvPr id="6" name="Rectangle 5">
            <a:extLst>
              <a:ext uri="{FF2B5EF4-FFF2-40B4-BE49-F238E27FC236}">
                <a16:creationId xmlns:a16="http://schemas.microsoft.com/office/drawing/2014/main" id="{A8515925-826C-6C44-9785-BCE26E24F0AD}"/>
              </a:ext>
            </a:extLst>
          </p:cNvPr>
          <p:cNvSpPr/>
          <p:nvPr/>
        </p:nvSpPr>
        <p:spPr>
          <a:xfrm>
            <a:off x="6966805" y="6085164"/>
            <a:ext cx="4787229" cy="646331"/>
          </a:xfrm>
          <a:prstGeom prst="rect">
            <a:avLst/>
          </a:prstGeom>
        </p:spPr>
        <p:txBody>
          <a:bodyPr wrap="square">
            <a:spAutoFit/>
          </a:bodyPr>
          <a:lstStyle/>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Under the direction of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Mr</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José Xavier,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Mr</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Rostand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Moutou</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Pitti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Mr</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Rui Martins</a:t>
            </a:r>
            <a:endParaRPr lang="fr-FR" dirty="0"/>
          </a:p>
        </p:txBody>
      </p:sp>
      <p:sp>
        <p:nvSpPr>
          <p:cNvPr id="7" name="Rectangle 6">
            <a:extLst>
              <a:ext uri="{FF2B5EF4-FFF2-40B4-BE49-F238E27FC236}">
                <a16:creationId xmlns:a16="http://schemas.microsoft.com/office/drawing/2014/main" id="{023FD598-9B7E-9C40-A238-37AE9C86997D}"/>
              </a:ext>
            </a:extLst>
          </p:cNvPr>
          <p:cNvSpPr/>
          <p:nvPr/>
        </p:nvSpPr>
        <p:spPr>
          <a:xfrm>
            <a:off x="746449" y="6108658"/>
            <a:ext cx="2355742" cy="369332"/>
          </a:xfrm>
          <a:prstGeom prst="rect">
            <a:avLst/>
          </a:prstGeom>
        </p:spPr>
        <p:txBody>
          <a:bodyPr wrap="square">
            <a:spAutoFit/>
          </a:bodyPr>
          <a:lstStyle/>
          <a:p>
            <a:r>
              <a:rPr lang="fr-FR" dirty="0"/>
              <a:t>COCHET Olivier </a:t>
            </a:r>
          </a:p>
        </p:txBody>
      </p:sp>
    </p:spTree>
    <p:extLst>
      <p:ext uri="{BB962C8B-B14F-4D97-AF65-F5344CB8AC3E}">
        <p14:creationId xmlns:p14="http://schemas.microsoft.com/office/powerpoint/2010/main" val="182280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2408886" y="782035"/>
            <a:ext cx="8911687" cy="1280890"/>
          </a:xfrm>
        </p:spPr>
        <p:txBody>
          <a:bodyPr/>
          <a:lstStyle/>
          <a:p>
            <a:r>
              <a:rPr lang="fr-FR" dirty="0"/>
              <a:t>Energy release rate mode I</a:t>
            </a:r>
            <a:endParaRPr lang="es-419" dirty="0"/>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p:txBody>
          <a:bodyPr/>
          <a:lstStyle/>
          <a:p>
            <a:fld id="{81081561-2907-4815-8957-C2F82BED7E47}" type="slidenum">
              <a:rPr lang="es-419" smtClean="0"/>
              <a:t>19</a:t>
            </a:fld>
            <a:endParaRPr lang="es-419"/>
          </a:p>
        </p:txBody>
      </p:sp>
      <p:sp>
        <p:nvSpPr>
          <p:cNvPr id="9" name="Rectangle 8">
            <a:extLst>
              <a:ext uri="{FF2B5EF4-FFF2-40B4-BE49-F238E27FC236}">
                <a16:creationId xmlns:a16="http://schemas.microsoft.com/office/drawing/2014/main" id="{262BC42C-0F39-427A-844F-57E33CC1E066}"/>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3" name="Rectangle 12">
            <a:extLst>
              <a:ext uri="{FF2B5EF4-FFF2-40B4-BE49-F238E27FC236}">
                <a16:creationId xmlns:a16="http://schemas.microsoft.com/office/drawing/2014/main" id="{C212195B-9C05-4E7A-A216-366F0790702A}"/>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Preparation</a:t>
            </a:r>
            <a:r>
              <a:rPr lang="fr-FR" sz="1200" dirty="0">
                <a:solidFill>
                  <a:schemeClr val="tx1"/>
                </a:solidFill>
              </a:rPr>
              <a:t> of the tests</a:t>
            </a:r>
          </a:p>
        </p:txBody>
      </p:sp>
      <p:sp>
        <p:nvSpPr>
          <p:cNvPr id="14" name="Rectangle 13">
            <a:extLst>
              <a:ext uri="{FF2B5EF4-FFF2-40B4-BE49-F238E27FC236}">
                <a16:creationId xmlns:a16="http://schemas.microsoft.com/office/drawing/2014/main" id="{20587A08-FEC2-4A7B-8802-999BD9D0D2BB}"/>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3. </a:t>
            </a:r>
            <a:r>
              <a:rPr lang="fr-FR" sz="1200" dirty="0" err="1">
                <a:solidFill>
                  <a:schemeClr val="bg1"/>
                </a:solidFill>
              </a:rPr>
              <a:t>Results</a:t>
            </a:r>
            <a:r>
              <a:rPr lang="fr-FR" sz="1200" dirty="0">
                <a:solidFill>
                  <a:schemeClr val="bg1"/>
                </a:solidFill>
              </a:rPr>
              <a:t> and </a:t>
            </a:r>
            <a:r>
              <a:rPr lang="fr-FR" sz="1200" dirty="0" err="1">
                <a:solidFill>
                  <a:schemeClr val="bg1"/>
                </a:solidFill>
              </a:rPr>
              <a:t>analysis</a:t>
            </a:r>
            <a:endParaRPr lang="fr-FR" sz="1200" dirty="0">
              <a:solidFill>
                <a:schemeClr val="bg1"/>
              </a:solidFill>
            </a:endParaRPr>
          </a:p>
        </p:txBody>
      </p:sp>
      <p:pic>
        <p:nvPicPr>
          <p:cNvPr id="6" name="Image 5" descr="Une image contenant diagramme, texte, ligne, Tracé&#10;&#10;Description générée automatiquement">
            <a:extLst>
              <a:ext uri="{FF2B5EF4-FFF2-40B4-BE49-F238E27FC236}">
                <a16:creationId xmlns:a16="http://schemas.microsoft.com/office/drawing/2014/main" id="{8C2CF5CF-7046-4FC3-94F5-D0CAEE7C7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86" y="1850846"/>
            <a:ext cx="5530233" cy="3527908"/>
          </a:xfrm>
          <a:prstGeom prst="rect">
            <a:avLst/>
          </a:prstGeom>
        </p:spPr>
      </p:pic>
      <p:pic>
        <p:nvPicPr>
          <p:cNvPr id="8" name="Image 7" descr="Une image contenant texte, diagramme, ligne, Tracé&#10;&#10;Description générée automatiquement">
            <a:extLst>
              <a:ext uri="{FF2B5EF4-FFF2-40B4-BE49-F238E27FC236}">
                <a16:creationId xmlns:a16="http://schemas.microsoft.com/office/drawing/2014/main" id="{5A9A2B18-D53F-4CEF-A2D8-2C1A2D667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183" y="1857591"/>
            <a:ext cx="5530233" cy="3534211"/>
          </a:xfrm>
          <a:prstGeom prst="rect">
            <a:avLst/>
          </a:prstGeom>
        </p:spPr>
      </p:pic>
      <p:pic>
        <p:nvPicPr>
          <p:cNvPr id="15" name="Image 14">
            <a:extLst>
              <a:ext uri="{FF2B5EF4-FFF2-40B4-BE49-F238E27FC236}">
                <a16:creationId xmlns:a16="http://schemas.microsoft.com/office/drawing/2014/main" id="{E56C49A3-845D-4F45-BB00-8B59EC0C378C}"/>
              </a:ext>
            </a:extLst>
          </p:cNvPr>
          <p:cNvPicPr>
            <a:picLocks noChangeAspect="1"/>
          </p:cNvPicPr>
          <p:nvPr/>
        </p:nvPicPr>
        <p:blipFill>
          <a:blip r:embed="rId5"/>
          <a:stretch>
            <a:fillRect/>
          </a:stretch>
        </p:blipFill>
        <p:spPr>
          <a:xfrm>
            <a:off x="3326202" y="5704656"/>
            <a:ext cx="5530233" cy="941216"/>
          </a:xfrm>
          <a:prstGeom prst="rect">
            <a:avLst/>
          </a:prstGeom>
        </p:spPr>
      </p:pic>
    </p:spTree>
    <p:extLst>
      <p:ext uri="{BB962C8B-B14F-4D97-AF65-F5344CB8AC3E}">
        <p14:creationId xmlns:p14="http://schemas.microsoft.com/office/powerpoint/2010/main" val="173035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C29CA-9D2B-4667-866B-2B00FED3D95F}"/>
              </a:ext>
            </a:extLst>
          </p:cNvPr>
          <p:cNvSpPr>
            <a:spLocks noGrp="1"/>
          </p:cNvSpPr>
          <p:nvPr>
            <p:ph type="title"/>
          </p:nvPr>
        </p:nvSpPr>
        <p:spPr>
          <a:xfrm>
            <a:off x="1798918" y="353195"/>
            <a:ext cx="4022164" cy="1442151"/>
          </a:xfrm>
        </p:spPr>
        <p:txBody>
          <a:bodyPr>
            <a:normAutofit/>
          </a:bodyPr>
          <a:lstStyle/>
          <a:p>
            <a:r>
              <a:rPr lang="fr-FR" dirty="0" err="1"/>
              <a:t>Purpose</a:t>
            </a:r>
            <a:r>
              <a:rPr lang="fr-FR" dirty="0"/>
              <a:t> of </a:t>
            </a:r>
            <a:r>
              <a:rPr lang="fr-FR" dirty="0" err="1"/>
              <a:t>this</a:t>
            </a:r>
            <a:r>
              <a:rPr lang="fr-FR" dirty="0"/>
              <a:t> </a:t>
            </a:r>
            <a:r>
              <a:rPr lang="fr-FR" dirty="0" err="1"/>
              <a:t>work</a:t>
            </a:r>
            <a:endParaRPr lang="es-419" dirty="0"/>
          </a:p>
        </p:txBody>
      </p:sp>
      <p:sp>
        <p:nvSpPr>
          <p:cNvPr id="3" name="Espace réservé du contenu 2">
            <a:extLst>
              <a:ext uri="{FF2B5EF4-FFF2-40B4-BE49-F238E27FC236}">
                <a16:creationId xmlns:a16="http://schemas.microsoft.com/office/drawing/2014/main" id="{9E9C3C09-F748-48CA-BB2B-56FCB282C7E9}"/>
              </a:ext>
            </a:extLst>
          </p:cNvPr>
          <p:cNvSpPr>
            <a:spLocks noGrp="1"/>
          </p:cNvSpPr>
          <p:nvPr>
            <p:ph idx="1"/>
          </p:nvPr>
        </p:nvSpPr>
        <p:spPr>
          <a:xfrm>
            <a:off x="8122016" y="4971949"/>
            <a:ext cx="3650278" cy="1061086"/>
          </a:xfrm>
        </p:spPr>
        <p:txBody>
          <a:bodyPr>
            <a:normAutofit/>
          </a:bodyPr>
          <a:lstStyle/>
          <a:p>
            <a:r>
              <a:rPr lang="en-US" dirty="0">
                <a:solidFill>
                  <a:schemeClr val="tx1"/>
                </a:solidFill>
              </a:rPr>
              <a:t>Three ways of applying a force to allow a crack to propagate.</a:t>
            </a:r>
          </a:p>
          <a:p>
            <a:endParaRPr lang="fr-FR" dirty="0"/>
          </a:p>
          <a:p>
            <a:pPr marL="0" indent="0">
              <a:buNone/>
            </a:pPr>
            <a:endParaRPr lang="en-GB" dirty="0"/>
          </a:p>
          <a:p>
            <a:endParaRPr lang="es-419" dirty="0"/>
          </a:p>
          <a:p>
            <a:endParaRPr lang="fr-FR" dirty="0"/>
          </a:p>
        </p:txBody>
      </p:sp>
      <p:pic>
        <p:nvPicPr>
          <p:cNvPr id="6" name="Image 5" descr="Une image contenant carte de visite, silhouette, ciel de nuit&#10;&#10;Description générée automatiquement">
            <a:extLst>
              <a:ext uri="{FF2B5EF4-FFF2-40B4-BE49-F238E27FC236}">
                <a16:creationId xmlns:a16="http://schemas.microsoft.com/office/drawing/2014/main" id="{9DCF0B93-555C-441C-9FB8-603B1460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051" y="4251010"/>
            <a:ext cx="4495451" cy="2247725"/>
          </a:xfrm>
          <a:prstGeom prst="rect">
            <a:avLst/>
          </a:prstGeom>
        </p:spPr>
      </p:pic>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2</a:t>
            </a:fld>
            <a:endParaRPr lang="es-419" sz="1900"/>
          </a:p>
        </p:txBody>
      </p:sp>
      <p:pic>
        <p:nvPicPr>
          <p:cNvPr id="7" name="Image 6">
            <a:extLst>
              <a:ext uri="{FF2B5EF4-FFF2-40B4-BE49-F238E27FC236}">
                <a16:creationId xmlns:a16="http://schemas.microsoft.com/office/drawing/2014/main" id="{0E7114B7-5086-43A2-90DB-C6896C0834C9}"/>
              </a:ext>
            </a:extLst>
          </p:cNvPr>
          <p:cNvPicPr>
            <a:picLocks noChangeAspect="1"/>
          </p:cNvPicPr>
          <p:nvPr/>
        </p:nvPicPr>
        <p:blipFill>
          <a:blip r:embed="rId4"/>
          <a:stretch>
            <a:fillRect/>
          </a:stretch>
        </p:blipFill>
        <p:spPr>
          <a:xfrm>
            <a:off x="9613803" y="693466"/>
            <a:ext cx="2016977" cy="2581730"/>
          </a:xfrm>
          <a:prstGeom prst="rect">
            <a:avLst/>
          </a:prstGeom>
        </p:spPr>
      </p:pic>
      <p:pic>
        <p:nvPicPr>
          <p:cNvPr id="8" name="Image 7">
            <a:extLst>
              <a:ext uri="{FF2B5EF4-FFF2-40B4-BE49-F238E27FC236}">
                <a16:creationId xmlns:a16="http://schemas.microsoft.com/office/drawing/2014/main" id="{3BCC41D0-2795-4E3E-91B3-59D0B91C4ADD}"/>
              </a:ext>
            </a:extLst>
          </p:cNvPr>
          <p:cNvPicPr>
            <a:picLocks noChangeAspect="1"/>
          </p:cNvPicPr>
          <p:nvPr/>
        </p:nvPicPr>
        <p:blipFill>
          <a:blip r:embed="rId5"/>
          <a:stretch>
            <a:fillRect/>
          </a:stretch>
        </p:blipFill>
        <p:spPr>
          <a:xfrm>
            <a:off x="6540738" y="624442"/>
            <a:ext cx="1805104" cy="2707657"/>
          </a:xfrm>
          <a:prstGeom prst="rect">
            <a:avLst/>
          </a:prstGeom>
        </p:spPr>
      </p:pic>
      <p:sp>
        <p:nvSpPr>
          <p:cNvPr id="20" name="Flèche : gauche 19">
            <a:extLst>
              <a:ext uri="{FF2B5EF4-FFF2-40B4-BE49-F238E27FC236}">
                <a16:creationId xmlns:a16="http://schemas.microsoft.com/office/drawing/2014/main" id="{56E942FC-1D99-46FF-AE15-8D7B8617F1F4}"/>
              </a:ext>
            </a:extLst>
          </p:cNvPr>
          <p:cNvSpPr/>
          <p:nvPr/>
        </p:nvSpPr>
        <p:spPr>
          <a:xfrm>
            <a:off x="8490618" y="173595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2" name="ZoneTexte 21">
            <a:extLst>
              <a:ext uri="{FF2B5EF4-FFF2-40B4-BE49-F238E27FC236}">
                <a16:creationId xmlns:a16="http://schemas.microsoft.com/office/drawing/2014/main" id="{28AEAB88-E522-4C45-8721-DA4B7DCC6A4D}"/>
              </a:ext>
            </a:extLst>
          </p:cNvPr>
          <p:cNvSpPr txBox="1"/>
          <p:nvPr/>
        </p:nvSpPr>
        <p:spPr>
          <a:xfrm>
            <a:off x="988459" y="1735954"/>
            <a:ext cx="4284318" cy="3503523"/>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en-US" dirty="0"/>
              <a:t>Study the cracking of Silver Fir wood under imposed mechanical stresses</a:t>
            </a:r>
          </a:p>
          <a:p>
            <a:pPr marL="342900" indent="-342900">
              <a:spcBef>
                <a:spcPts val="1000"/>
              </a:spcBef>
              <a:buClr>
                <a:schemeClr val="accent1"/>
              </a:buClr>
              <a:buFont typeface="Wingdings 3" charset="2"/>
              <a:buChar char=""/>
            </a:pPr>
            <a:endParaRPr lang="en-US" dirty="0"/>
          </a:p>
          <a:p>
            <a:pPr marL="342900" indent="-342900">
              <a:spcBef>
                <a:spcPts val="1000"/>
              </a:spcBef>
              <a:buClr>
                <a:schemeClr val="accent1"/>
              </a:buClr>
              <a:buFont typeface="Wingdings 3" charset="2"/>
              <a:buChar char=""/>
            </a:pPr>
            <a:r>
              <a:rPr lang="en-US" dirty="0" err="1"/>
              <a:t>Characterisation</a:t>
            </a:r>
            <a:r>
              <a:rPr lang="en-US" dirty="0"/>
              <a:t> of cracking in:</a:t>
            </a:r>
          </a:p>
          <a:p>
            <a:pPr marL="800100" lvl="1" indent="-342900">
              <a:spcBef>
                <a:spcPts val="1000"/>
              </a:spcBef>
              <a:buClr>
                <a:schemeClr val="accent1"/>
              </a:buClr>
              <a:buFont typeface="Wingdings 3" charset="2"/>
              <a:buChar char=""/>
            </a:pPr>
            <a:r>
              <a:rPr lang="en-US" dirty="0"/>
              <a:t>Opening mode</a:t>
            </a:r>
            <a:endParaRPr lang="es-419" dirty="0"/>
          </a:p>
          <a:p>
            <a:pPr marL="342900" indent="-342900">
              <a:spcBef>
                <a:spcPts val="1000"/>
              </a:spcBef>
              <a:buClr>
                <a:schemeClr val="accent1"/>
              </a:buClr>
              <a:buFont typeface="Wingdings 3" charset="2"/>
              <a:buChar char=""/>
            </a:pPr>
            <a:endParaRPr lang="en-US" dirty="0"/>
          </a:p>
          <a:p>
            <a:pPr marL="342900" indent="-342900">
              <a:spcBef>
                <a:spcPts val="1000"/>
              </a:spcBef>
              <a:buClr>
                <a:schemeClr val="accent1"/>
              </a:buClr>
              <a:buFont typeface="Wingdings 3" charset="2"/>
              <a:buChar char=""/>
            </a:pPr>
            <a:endParaRPr lang="en-US" dirty="0"/>
          </a:p>
          <a:p>
            <a:endParaRPr lang="en-US" dirty="0"/>
          </a:p>
          <a:p>
            <a:endParaRPr lang="es-419" dirty="0"/>
          </a:p>
        </p:txBody>
      </p:sp>
      <p:sp>
        <p:nvSpPr>
          <p:cNvPr id="23" name="Espace réservé du numéro de diapositive 2">
            <a:extLst>
              <a:ext uri="{FF2B5EF4-FFF2-40B4-BE49-F238E27FC236}">
                <a16:creationId xmlns:a16="http://schemas.microsoft.com/office/drawing/2014/main" id="{74CC9967-43C8-4A80-8376-A8CE72C2033E}"/>
              </a:ext>
            </a:extLst>
          </p:cNvPr>
          <p:cNvSpPr txBox="1">
            <a:spLocks/>
          </p:cNvSpPr>
          <p:nvPr/>
        </p:nvSpPr>
        <p:spPr>
          <a:xfrm>
            <a:off x="511397" y="7385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081561-2907-4815-8957-C2F82BED7E47}" type="slidenum">
              <a:rPr lang="es-419" smtClean="0"/>
              <a:pPr/>
              <a:t>2</a:t>
            </a:fld>
            <a:endParaRPr lang="es-419" dirty="0"/>
          </a:p>
        </p:txBody>
      </p:sp>
    </p:spTree>
    <p:extLst>
      <p:ext uri="{BB962C8B-B14F-4D97-AF65-F5344CB8AC3E}">
        <p14:creationId xmlns:p14="http://schemas.microsoft.com/office/powerpoint/2010/main" val="1303845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8C9F670-D457-4F9E-BDA1-B6468C778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B3F6FBC-A600-4A48-9E11-174F4DC5B564}"/>
              </a:ext>
            </a:extLst>
          </p:cNvPr>
          <p:cNvSpPr>
            <a:spLocks noGrp="1"/>
          </p:cNvSpPr>
          <p:nvPr>
            <p:ph type="title"/>
          </p:nvPr>
        </p:nvSpPr>
        <p:spPr>
          <a:xfrm>
            <a:off x="1794897" y="624110"/>
            <a:ext cx="9712998" cy="1280890"/>
          </a:xfrm>
        </p:spPr>
        <p:txBody>
          <a:bodyPr>
            <a:normAutofit/>
          </a:bodyPr>
          <a:lstStyle/>
          <a:p>
            <a:r>
              <a:rPr lang="fr-FR" dirty="0"/>
              <a:t>Plan</a:t>
            </a:r>
            <a:endParaRPr lang="es-419" dirty="0"/>
          </a:p>
        </p:txBody>
      </p:sp>
      <p:sp>
        <p:nvSpPr>
          <p:cNvPr id="44" name="Rectangle 43">
            <a:extLst>
              <a:ext uri="{FF2B5EF4-FFF2-40B4-BE49-F238E27FC236}">
                <a16:creationId xmlns:a16="http://schemas.microsoft.com/office/drawing/2014/main" id="{240E2333-C7BB-42CB-A674-0BE0C8ED7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Freeform 11">
            <a:extLst>
              <a:ext uri="{FF2B5EF4-FFF2-40B4-BE49-F238E27FC236}">
                <a16:creationId xmlns:a16="http://schemas.microsoft.com/office/drawing/2014/main" id="{6CADF7DA-72EF-4990-9F27-D443BAF7D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Espace réservé du numéro de diapositive 3">
            <a:extLst>
              <a:ext uri="{FF2B5EF4-FFF2-40B4-BE49-F238E27FC236}">
                <a16:creationId xmlns:a16="http://schemas.microsoft.com/office/drawing/2014/main" id="{ACDDB7CF-971A-40F7-A33F-535BFD7C25E6}"/>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3</a:t>
            </a:fld>
            <a:endParaRPr lang="es-419" sz="1900"/>
          </a:p>
        </p:txBody>
      </p:sp>
      <p:graphicFrame>
        <p:nvGraphicFramePr>
          <p:cNvPr id="29" name="Espace réservé du contenu 2">
            <a:extLst>
              <a:ext uri="{FF2B5EF4-FFF2-40B4-BE49-F238E27FC236}">
                <a16:creationId xmlns:a16="http://schemas.microsoft.com/office/drawing/2014/main" id="{22A82B4D-AE26-7A1B-77A2-85A68BBD8D47}"/>
              </a:ext>
            </a:extLst>
          </p:cNvPr>
          <p:cNvGraphicFramePr>
            <a:graphicFrameLocks noGrp="1"/>
          </p:cNvGraphicFramePr>
          <p:nvPr>
            <p:ph idx="1"/>
            <p:extLst>
              <p:ext uri="{D42A27DB-BD31-4B8C-83A1-F6EECF244321}">
                <p14:modId xmlns:p14="http://schemas.microsoft.com/office/powerpoint/2010/main" val="2364148087"/>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511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2AA611-7EBE-4070-AD25-5D2880D2D9E3}"/>
              </a:ext>
            </a:extLst>
          </p:cNvPr>
          <p:cNvSpPr>
            <a:spLocks noGrp="1"/>
          </p:cNvSpPr>
          <p:nvPr>
            <p:ph type="title"/>
          </p:nvPr>
        </p:nvSpPr>
        <p:spPr>
          <a:xfrm>
            <a:off x="1687670" y="624109"/>
            <a:ext cx="3475345" cy="2284498"/>
          </a:xfrm>
        </p:spPr>
        <p:txBody>
          <a:bodyPr>
            <a:normAutofit/>
          </a:bodyPr>
          <a:lstStyle/>
          <a:p>
            <a:r>
              <a:rPr lang="fr-FR" sz="3200" dirty="0"/>
              <a:t>The </a:t>
            </a:r>
            <a:r>
              <a:rPr lang="fr-FR" sz="3200" dirty="0" err="1"/>
              <a:t>wood</a:t>
            </a:r>
            <a:r>
              <a:rPr lang="fr-FR" sz="3200" dirty="0"/>
              <a:t> </a:t>
            </a:r>
            <a:r>
              <a:rPr lang="fr-FR" sz="3200" dirty="0" err="1"/>
              <a:t>material</a:t>
            </a:r>
            <a:endParaRPr lang="es-419" sz="3200" dirty="0"/>
          </a:p>
        </p:txBody>
      </p:sp>
      <p:sp>
        <p:nvSpPr>
          <p:cNvPr id="4" name="Espace réservé du numéro de diapositive 3">
            <a:extLst>
              <a:ext uri="{FF2B5EF4-FFF2-40B4-BE49-F238E27FC236}">
                <a16:creationId xmlns:a16="http://schemas.microsoft.com/office/drawing/2014/main" id="{868A2B5B-846C-4DD5-9D58-DA3ACFED0514}"/>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a:pPr>
                <a:lnSpc>
                  <a:spcPct val="90000"/>
                </a:lnSpc>
                <a:spcAft>
                  <a:spcPts val="600"/>
                </a:spcAft>
              </a:pPr>
              <a:t>4</a:t>
            </a:fld>
            <a:endParaRPr lang="es-419" sz="1900"/>
          </a:p>
        </p:txBody>
      </p:sp>
      <p:sp>
        <p:nvSpPr>
          <p:cNvPr id="3" name="Espace réservé du contenu 2">
            <a:extLst>
              <a:ext uri="{FF2B5EF4-FFF2-40B4-BE49-F238E27FC236}">
                <a16:creationId xmlns:a16="http://schemas.microsoft.com/office/drawing/2014/main" id="{BFCFE6FB-03E5-4EF4-AFD0-9B618C51281E}"/>
              </a:ext>
            </a:extLst>
          </p:cNvPr>
          <p:cNvSpPr>
            <a:spLocks noGrp="1"/>
          </p:cNvSpPr>
          <p:nvPr>
            <p:ph idx="1"/>
          </p:nvPr>
        </p:nvSpPr>
        <p:spPr>
          <a:xfrm>
            <a:off x="5254811" y="3199746"/>
            <a:ext cx="6514305" cy="923330"/>
          </a:xfrm>
        </p:spPr>
        <p:txBody>
          <a:bodyPr>
            <a:normAutofit/>
          </a:bodyPr>
          <a:lstStyle/>
          <a:p>
            <a:pPr marL="0" indent="0">
              <a:buNone/>
            </a:pPr>
            <a:r>
              <a:rPr lang="en-US" dirty="0">
                <a:solidFill>
                  <a:srgbClr val="000000"/>
                </a:solidFill>
              </a:rPr>
              <a:t>Mechanical behavior due to the microstructure of wood</a:t>
            </a:r>
          </a:p>
        </p:txBody>
      </p:sp>
      <p:pic>
        <p:nvPicPr>
          <p:cNvPr id="7" name="Image 6" descr="Une image contenant diagramme&#10;&#10;Description générée automatiquement">
            <a:extLst>
              <a:ext uri="{FF2B5EF4-FFF2-40B4-BE49-F238E27FC236}">
                <a16:creationId xmlns:a16="http://schemas.microsoft.com/office/drawing/2014/main" id="{2B381444-FDCF-439E-AC3A-6F740007B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946" y="2286751"/>
            <a:ext cx="3151031" cy="2284498"/>
          </a:xfrm>
          <a:prstGeom prst="rect">
            <a:avLst/>
          </a:prstGeom>
        </p:spPr>
      </p:pic>
      <p:pic>
        <p:nvPicPr>
          <p:cNvPr id="10" name="Image 9" descr="Une image contenant diagramme&#10;&#10;Description générée automatiquement">
            <a:extLst>
              <a:ext uri="{FF2B5EF4-FFF2-40B4-BE49-F238E27FC236}">
                <a16:creationId xmlns:a16="http://schemas.microsoft.com/office/drawing/2014/main" id="{7FC02E12-5E97-449A-BA8F-B742EF60F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739" y="442521"/>
            <a:ext cx="6296450" cy="2644509"/>
          </a:xfrm>
          <a:prstGeom prst="rect">
            <a:avLst/>
          </a:prstGeom>
        </p:spPr>
      </p:pic>
      <p:sp>
        <p:nvSpPr>
          <p:cNvPr id="13" name="ZoneTexte 12">
            <a:extLst>
              <a:ext uri="{FF2B5EF4-FFF2-40B4-BE49-F238E27FC236}">
                <a16:creationId xmlns:a16="http://schemas.microsoft.com/office/drawing/2014/main" id="{53921DC0-90E3-4D6C-9697-2756A1ADEA7C}"/>
              </a:ext>
            </a:extLst>
          </p:cNvPr>
          <p:cNvSpPr txBox="1"/>
          <p:nvPr/>
        </p:nvSpPr>
        <p:spPr>
          <a:xfrm>
            <a:off x="1361350" y="4749672"/>
            <a:ext cx="4002389" cy="923330"/>
          </a:xfrm>
          <a:prstGeom prst="rect">
            <a:avLst/>
          </a:prstGeom>
          <a:noFill/>
        </p:spPr>
        <p:txBody>
          <a:bodyPr wrap="square" rtlCol="0">
            <a:spAutoFit/>
          </a:bodyPr>
          <a:lstStyle/>
          <a:p>
            <a:r>
              <a:rPr lang="en-US" dirty="0">
                <a:solidFill>
                  <a:srgbClr val="000000"/>
                </a:solidFill>
              </a:rPr>
              <a:t>A</a:t>
            </a:r>
            <a:r>
              <a:rPr lang="en-US" sz="1800" dirty="0">
                <a:solidFill>
                  <a:srgbClr val="000000"/>
                </a:solidFill>
              </a:rPr>
              <a:t>nisotropic and orthotropic material</a:t>
            </a:r>
          </a:p>
          <a:p>
            <a:endParaRPr lang="es-419" dirty="0"/>
          </a:p>
        </p:txBody>
      </p:sp>
      <p:sp>
        <p:nvSpPr>
          <p:cNvPr id="14" name="Rectangle 13">
            <a:extLst>
              <a:ext uri="{FF2B5EF4-FFF2-40B4-BE49-F238E27FC236}">
                <a16:creationId xmlns:a16="http://schemas.microsoft.com/office/drawing/2014/main" id="{8FB97FFE-82F5-4E50-A500-A7E2A8AC2276}"/>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bg1"/>
                </a:solidFill>
              </a:rPr>
              <a:t>Context</a:t>
            </a:r>
            <a:r>
              <a:rPr lang="fr-FR" sz="1400" dirty="0">
                <a:solidFill>
                  <a:srgbClr val="292934"/>
                </a:solidFill>
              </a:rPr>
              <a:t>  </a:t>
            </a:r>
          </a:p>
        </p:txBody>
      </p:sp>
      <p:sp>
        <p:nvSpPr>
          <p:cNvPr id="15" name="Rectangle 14">
            <a:extLst>
              <a:ext uri="{FF2B5EF4-FFF2-40B4-BE49-F238E27FC236}">
                <a16:creationId xmlns:a16="http://schemas.microsoft.com/office/drawing/2014/main" id="{09B53595-F037-48F8-A278-2131BBD978BE}"/>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6" name="Rectangle 15">
            <a:extLst>
              <a:ext uri="{FF2B5EF4-FFF2-40B4-BE49-F238E27FC236}">
                <a16:creationId xmlns:a16="http://schemas.microsoft.com/office/drawing/2014/main" id="{1CDC0F73-B968-422B-8391-D28A68F2EFF7}"/>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sp>
        <p:nvSpPr>
          <p:cNvPr id="17" name="Espace réservé du contenu 2">
            <a:extLst>
              <a:ext uri="{FF2B5EF4-FFF2-40B4-BE49-F238E27FC236}">
                <a16:creationId xmlns:a16="http://schemas.microsoft.com/office/drawing/2014/main" id="{95FF1C35-4B67-45A3-AB38-C78E6CCCC80E}"/>
              </a:ext>
            </a:extLst>
          </p:cNvPr>
          <p:cNvSpPr txBox="1">
            <a:spLocks/>
          </p:cNvSpPr>
          <p:nvPr/>
        </p:nvSpPr>
        <p:spPr>
          <a:xfrm>
            <a:off x="8929099" y="4619877"/>
            <a:ext cx="3409334" cy="9233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1600" dirty="0">
                <a:solidFill>
                  <a:srgbClr val="000000"/>
                </a:solidFill>
              </a:rPr>
              <a:t>Humidity leads to variable </a:t>
            </a:r>
            <a:r>
              <a:rPr lang="en-US" sz="1600" dirty="0" err="1">
                <a:solidFill>
                  <a:srgbClr val="000000"/>
                </a:solidFill>
              </a:rPr>
              <a:t>behaviour</a:t>
            </a:r>
            <a:r>
              <a:rPr lang="en-US" sz="1600" dirty="0">
                <a:solidFill>
                  <a:srgbClr val="000000"/>
                </a:solidFill>
              </a:rPr>
              <a:t> mechanically and with regard to its durability</a:t>
            </a:r>
          </a:p>
          <a:p>
            <a:endParaRPr lang="fr-FR" sz="1600" dirty="0">
              <a:solidFill>
                <a:srgbClr val="000000"/>
              </a:solidFill>
            </a:endParaRPr>
          </a:p>
        </p:txBody>
      </p:sp>
      <p:pic>
        <p:nvPicPr>
          <p:cNvPr id="18" name="Image 17" descr="Une image contenant texte&#10;&#10;Description générée automatiquement">
            <a:extLst>
              <a:ext uri="{FF2B5EF4-FFF2-40B4-BE49-F238E27FC236}">
                <a16:creationId xmlns:a16="http://schemas.microsoft.com/office/drawing/2014/main" id="{A907E644-0264-497F-8BAE-CA3C59A23865}"/>
              </a:ext>
            </a:extLst>
          </p:cNvPr>
          <p:cNvPicPr>
            <a:picLocks noChangeAspect="1"/>
          </p:cNvPicPr>
          <p:nvPr/>
        </p:nvPicPr>
        <p:blipFill rotWithShape="1">
          <a:blip r:embed="rId5">
            <a:extLst>
              <a:ext uri="{28A0092B-C50C-407E-A947-70E740481C1C}">
                <a14:useLocalDpi xmlns:a14="http://schemas.microsoft.com/office/drawing/2010/main" val="0"/>
              </a:ext>
            </a:extLst>
          </a:blip>
          <a:srcRect r="1257"/>
          <a:stretch/>
        </p:blipFill>
        <p:spPr>
          <a:xfrm>
            <a:off x="4926711" y="4123076"/>
            <a:ext cx="4114548" cy="1916932"/>
          </a:xfrm>
          <a:prstGeom prst="rect">
            <a:avLst/>
          </a:prstGeom>
        </p:spPr>
      </p:pic>
    </p:spTree>
    <p:extLst>
      <p:ext uri="{BB962C8B-B14F-4D97-AF65-F5344CB8AC3E}">
        <p14:creationId xmlns:p14="http://schemas.microsoft.com/office/powerpoint/2010/main" val="110249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578C1-FB01-4D11-A3D4-163093514888}"/>
              </a:ext>
            </a:extLst>
          </p:cNvPr>
          <p:cNvSpPr>
            <a:spLocks noGrp="1"/>
          </p:cNvSpPr>
          <p:nvPr>
            <p:ph type="title"/>
          </p:nvPr>
        </p:nvSpPr>
        <p:spPr>
          <a:xfrm>
            <a:off x="2035364" y="627030"/>
            <a:ext cx="8911687" cy="1280890"/>
          </a:xfrm>
        </p:spPr>
        <p:txBody>
          <a:bodyPr/>
          <a:lstStyle/>
          <a:p>
            <a:r>
              <a:rPr lang="fr-FR" dirty="0"/>
              <a:t>How </a:t>
            </a:r>
            <a:r>
              <a:rPr lang="fr-FR" dirty="0" err="1"/>
              <a:t>was</a:t>
            </a:r>
            <a:r>
              <a:rPr lang="fr-FR" dirty="0"/>
              <a:t> G </a:t>
            </a:r>
            <a:r>
              <a:rPr lang="fr-FR" dirty="0" err="1"/>
              <a:t>calculated</a:t>
            </a:r>
            <a:r>
              <a:rPr lang="fr-FR" dirty="0"/>
              <a:t>?</a:t>
            </a:r>
            <a:endParaRPr lang="es-419" dirty="0"/>
          </a:p>
        </p:txBody>
      </p:sp>
      <p:sp>
        <p:nvSpPr>
          <p:cNvPr id="4" name="Espace réservé du numéro de diapositive 3">
            <a:extLst>
              <a:ext uri="{FF2B5EF4-FFF2-40B4-BE49-F238E27FC236}">
                <a16:creationId xmlns:a16="http://schemas.microsoft.com/office/drawing/2014/main" id="{242FF4DB-1921-4AE4-B081-ED8D34634EA4}"/>
              </a:ext>
            </a:extLst>
          </p:cNvPr>
          <p:cNvSpPr>
            <a:spLocks noGrp="1"/>
          </p:cNvSpPr>
          <p:nvPr>
            <p:ph type="sldNum" sz="quarter" idx="12"/>
          </p:nvPr>
        </p:nvSpPr>
        <p:spPr/>
        <p:txBody>
          <a:bodyPr/>
          <a:lstStyle/>
          <a:p>
            <a:fld id="{81081561-2907-4815-8957-C2F82BED7E47}" type="slidenum">
              <a:rPr lang="es-419" smtClean="0"/>
              <a:t>5</a:t>
            </a:fld>
            <a:endParaRPr lang="es-419"/>
          </a:p>
        </p:txBody>
      </p:sp>
      <p:sp>
        <p:nvSpPr>
          <p:cNvPr id="7" name="ZoneTexte 15">
            <a:extLst>
              <a:ext uri="{FF2B5EF4-FFF2-40B4-BE49-F238E27FC236}">
                <a16:creationId xmlns:a16="http://schemas.microsoft.com/office/drawing/2014/main" id="{E7A7C50E-6959-4C05-98AF-137E88DF3931}"/>
              </a:ext>
            </a:extLst>
          </p:cNvPr>
          <p:cNvSpPr txBox="1"/>
          <p:nvPr/>
        </p:nvSpPr>
        <p:spPr>
          <a:xfrm>
            <a:off x="7648447" y="1371020"/>
            <a:ext cx="3915544" cy="923080"/>
          </a:xfrm>
          <a:prstGeom prst="rect">
            <a:avLst/>
          </a:prstGeom>
          <a:noFill/>
        </p:spPr>
        <p:txBody>
          <a:bodyPr wrap="square" rtlCol="0">
            <a:spAutoFit/>
          </a:bodyPr>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Energy release rate obtained by Compliance method</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60A7E28B-EE74-48AE-A83F-9E3B9C691849}"/>
                  </a:ext>
                </a:extLst>
              </p:cNvPr>
              <p:cNvSpPr txBox="1"/>
              <p:nvPr/>
            </p:nvSpPr>
            <p:spPr>
              <a:xfrm>
                <a:off x="7642200" y="3315767"/>
                <a:ext cx="4284318" cy="2672783"/>
              </a:xfrm>
              <a:prstGeom prst="rect">
                <a:avLst/>
              </a:prstGeom>
              <a:noFill/>
            </p:spPr>
            <p:txBody>
              <a:bodyPr wrap="square" rtlCol="0">
                <a:spAutoFit/>
              </a:bodyPr>
              <a:lstStyle/>
              <a:p>
                <a:pPr marL="342900" indent="-342900">
                  <a:spcBef>
                    <a:spcPts val="1000"/>
                  </a:spcBef>
                  <a:buClr>
                    <a:schemeClr val="accent1"/>
                  </a:buClr>
                  <a:buFont typeface="Wingdings 3" charset="2"/>
                  <a:buChar char=""/>
                </a:pPr>
                <a14:m>
                  <m:oMath xmlns:m="http://schemas.openxmlformats.org/officeDocument/2006/math">
                    <m:r>
                      <a:rPr lang="fr-FR">
                        <a:latin typeface="Cambria Math" panose="02040503050406030204" pitchFamily="18" charset="0"/>
                      </a:rPr>
                      <m:t>𝐹</m:t>
                    </m:r>
                    <m:r>
                      <m:rPr>
                        <m:sty m:val="p"/>
                      </m:rPr>
                      <a:rPr lang="fr-FR">
                        <a:latin typeface="Cambria Math" panose="02040503050406030204" pitchFamily="18" charset="0"/>
                      </a:rPr>
                      <m:t>c</m:t>
                    </m:r>
                  </m:oMath>
                </a14:m>
                <a:r>
                  <a:rPr lang="en-US" dirty="0"/>
                  <a:t>: Critical Load</a:t>
                </a:r>
              </a:p>
              <a:p>
                <a:pPr marL="342900" indent="-342900">
                  <a:spcBef>
                    <a:spcPts val="1000"/>
                  </a:spcBef>
                  <a:buClr>
                    <a:schemeClr val="accent1"/>
                  </a:buClr>
                  <a:buFont typeface="Wingdings 3" charset="2"/>
                  <a:buChar char=""/>
                </a:pPr>
                <a:r>
                  <a:rPr lang="en-US" dirty="0"/>
                  <a:t>b: Thickness</a:t>
                </a:r>
              </a:p>
              <a:p>
                <a:pPr marL="342900" indent="-342900">
                  <a:spcBef>
                    <a:spcPts val="1000"/>
                  </a:spcBef>
                  <a:buClr>
                    <a:schemeClr val="accent1"/>
                  </a:buClr>
                  <a:buFont typeface="Wingdings 3" charset="2"/>
                  <a:buChar char=""/>
                </a:pPr>
                <a14:m>
                  <m:oMath xmlns:m="http://schemas.openxmlformats.org/officeDocument/2006/math">
                    <m:r>
                      <a:rPr lang="en-GB">
                        <a:latin typeface="Cambria Math" panose="02040503050406030204" pitchFamily="18" charset="0"/>
                      </a:rPr>
                      <m:t>𝐶</m:t>
                    </m:r>
                  </m:oMath>
                </a14:m>
                <a:r>
                  <a:rPr lang="fr-FR" dirty="0"/>
                  <a:t>: Compliance = </a:t>
                </a:r>
                <a14:m>
                  <m:oMath xmlns:m="http://schemas.openxmlformats.org/officeDocument/2006/math">
                    <m:f>
                      <m:fPr>
                        <m:ctrlPr>
                          <a:rPr lang="fr-FR" i="1">
                            <a:latin typeface="Cambria Math" panose="02040503050406030204" pitchFamily="18" charset="0"/>
                          </a:rPr>
                        </m:ctrlPr>
                      </m:fPr>
                      <m:num>
                        <m:r>
                          <m:rPr>
                            <m:sty m:val="p"/>
                          </m:rPr>
                          <a:rPr lang="el-GR">
                            <a:latin typeface="Cambria Math" panose="02040503050406030204" pitchFamily="18" charset="0"/>
                          </a:rPr>
                          <m:t>δ</m:t>
                        </m:r>
                      </m:num>
                      <m:den>
                        <m:r>
                          <a:rPr lang="fr-FR">
                            <a:latin typeface="Cambria Math" panose="02040503050406030204" pitchFamily="18" charset="0"/>
                          </a:rPr>
                          <m:t>𝐹</m:t>
                        </m:r>
                      </m:den>
                    </m:f>
                  </m:oMath>
                </a14:m>
                <a:endParaRPr lang="fr-FR" dirty="0"/>
              </a:p>
              <a:p>
                <a:pPr marL="342900" indent="-342900">
                  <a:spcBef>
                    <a:spcPts val="1000"/>
                  </a:spcBef>
                  <a:buClr>
                    <a:schemeClr val="accent1"/>
                  </a:buClr>
                  <a:buFont typeface="Wingdings 3" charset="2"/>
                  <a:buChar char=""/>
                </a:pPr>
                <a:r>
                  <a:rPr lang="en-US" dirty="0"/>
                  <a:t>a: Crack length growth</a:t>
                </a:r>
              </a:p>
              <a:p>
                <a:pPr marL="342900" indent="-342900">
                  <a:spcBef>
                    <a:spcPts val="1000"/>
                  </a:spcBef>
                  <a:buClr>
                    <a:schemeClr val="accent1"/>
                  </a:buClr>
                  <a:buFont typeface="Wingdings 3" charset="2"/>
                  <a:buChar char=""/>
                </a:pPr>
                <a:r>
                  <a:rPr lang="en-US" dirty="0"/>
                  <a:t>v the crack opening displacement</a:t>
                </a:r>
              </a:p>
              <a:p>
                <a:endParaRPr lang="es-419" dirty="0"/>
              </a:p>
            </p:txBody>
          </p:sp>
        </mc:Choice>
        <mc:Fallback xmlns="">
          <p:sp>
            <p:nvSpPr>
              <p:cNvPr id="10" name="ZoneTexte 9">
                <a:extLst>
                  <a:ext uri="{FF2B5EF4-FFF2-40B4-BE49-F238E27FC236}">
                    <a16:creationId xmlns:a16="http://schemas.microsoft.com/office/drawing/2014/main" id="{60A7E28B-EE74-48AE-A83F-9E3B9C691849}"/>
                  </a:ext>
                </a:extLst>
              </p:cNvPr>
              <p:cNvSpPr txBox="1">
                <a:spLocks noRot="1" noChangeAspect="1" noMove="1" noResize="1" noEditPoints="1" noAdjustHandles="1" noChangeArrowheads="1" noChangeShapeType="1" noTextEdit="1"/>
              </p:cNvSpPr>
              <p:nvPr/>
            </p:nvSpPr>
            <p:spPr>
              <a:xfrm>
                <a:off x="7642200" y="3315767"/>
                <a:ext cx="4284318" cy="2672783"/>
              </a:xfrm>
              <a:prstGeom prst="rect">
                <a:avLst/>
              </a:prstGeom>
              <a:blipFill>
                <a:blip r:embed="rId9"/>
                <a:stretch>
                  <a:fillRect l="-997" t="-1370"/>
                </a:stretch>
              </a:blipFill>
            </p:spPr>
            <p:txBody>
              <a:bodyPr/>
              <a:lstStyle/>
              <a:p>
                <a:r>
                  <a:rPr lang="es-419">
                    <a:noFill/>
                  </a:rPr>
                  <a:t> </a:t>
                </a:r>
              </a:p>
            </p:txBody>
          </p:sp>
        </mc:Fallback>
      </mc:AlternateContent>
      <p:sp>
        <p:nvSpPr>
          <p:cNvPr id="11" name="ZoneTexte 10">
            <a:extLst>
              <a:ext uri="{FF2B5EF4-FFF2-40B4-BE49-F238E27FC236}">
                <a16:creationId xmlns:a16="http://schemas.microsoft.com/office/drawing/2014/main" id="{EBC9F3CC-8A3A-4D27-A333-F368115CA23A}"/>
              </a:ext>
            </a:extLst>
          </p:cNvPr>
          <p:cNvSpPr txBox="1"/>
          <p:nvPr/>
        </p:nvSpPr>
        <p:spPr>
          <a:xfrm>
            <a:off x="1244949" y="1649212"/>
            <a:ext cx="5753632" cy="923330"/>
          </a:xfrm>
          <a:prstGeom prst="rect">
            <a:avLst/>
          </a:prstGeom>
          <a:noFill/>
        </p:spPr>
        <p:txBody>
          <a:bodyPr wrap="square" rtlCol="0">
            <a:spAutoFit/>
          </a:bodyPr>
          <a:lstStyle/>
          <a:p>
            <a:endParaRPr lang="en-US" dirty="0"/>
          </a:p>
          <a:p>
            <a:r>
              <a:rPr lang="en-US" dirty="0"/>
              <a:t>G is calculated with critical forces,  when the force decreases due to crack propagation.</a:t>
            </a:r>
          </a:p>
        </p:txBody>
      </p:sp>
      <p:sp>
        <p:nvSpPr>
          <p:cNvPr id="12" name="Rectangle 11">
            <a:extLst>
              <a:ext uri="{FF2B5EF4-FFF2-40B4-BE49-F238E27FC236}">
                <a16:creationId xmlns:a16="http://schemas.microsoft.com/office/drawing/2014/main" id="{3284B25F-6F20-416E-9755-305532D5F03A}"/>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bg1"/>
                </a:solidFill>
              </a:rPr>
              <a:t>Context</a:t>
            </a:r>
            <a:r>
              <a:rPr lang="fr-FR" sz="1400" dirty="0">
                <a:solidFill>
                  <a:srgbClr val="292934"/>
                </a:solidFill>
              </a:rPr>
              <a:t>  </a:t>
            </a:r>
          </a:p>
        </p:txBody>
      </p:sp>
      <p:sp>
        <p:nvSpPr>
          <p:cNvPr id="13" name="Rectangle 12">
            <a:extLst>
              <a:ext uri="{FF2B5EF4-FFF2-40B4-BE49-F238E27FC236}">
                <a16:creationId xmlns:a16="http://schemas.microsoft.com/office/drawing/2014/main" id="{004C7449-004E-4ACE-811A-7FCF56C084E1}"/>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5" name="Rectangle 14">
            <a:extLst>
              <a:ext uri="{FF2B5EF4-FFF2-40B4-BE49-F238E27FC236}">
                <a16:creationId xmlns:a16="http://schemas.microsoft.com/office/drawing/2014/main" id="{62232A86-EA24-4028-A7EF-581D84F59F05}"/>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pic>
        <p:nvPicPr>
          <p:cNvPr id="14" name="Image 13" descr="Une image contenant texte, diagramme, Tracé, ligne&#10;&#10;Description générée automatiquement">
            <a:extLst>
              <a:ext uri="{FF2B5EF4-FFF2-40B4-BE49-F238E27FC236}">
                <a16:creationId xmlns:a16="http://schemas.microsoft.com/office/drawing/2014/main" id="{B3EA1DB1-7792-4756-8DF6-A7E519B7D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6480" y="2975848"/>
            <a:ext cx="3907866" cy="2977022"/>
          </a:xfrm>
          <a:prstGeom prst="rect">
            <a:avLst/>
          </a:prstGeom>
        </p:spPr>
      </p:pic>
      <p:pic>
        <p:nvPicPr>
          <p:cNvPr id="20" name="Image 19" descr="\documentclass{article}&#10;\usepackage{amsmath}&#10;\pagestyle{empty}&#10;\begin{document}&#10;$F_c$&#10;&#10;&#10;&#10;\end{document}" title="IguanaTex Bitmap Display">
            <a:extLst>
              <a:ext uri="{FF2B5EF4-FFF2-40B4-BE49-F238E27FC236}">
                <a16:creationId xmlns:a16="http://schemas.microsoft.com/office/drawing/2014/main" id="{215B5726-417C-4683-BF42-42016B20A09B}"/>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938908" y="4322964"/>
            <a:ext cx="161739" cy="141395"/>
          </a:xfrm>
          <a:prstGeom prst="rect">
            <a:avLst/>
          </a:prstGeom>
        </p:spPr>
      </p:pic>
      <p:pic>
        <p:nvPicPr>
          <p:cNvPr id="21" name="Image 20" descr="\documentclass{article}&#10;\usepackage{amsmath}&#10;\pagestyle{empty}&#10;\begin{document}&#10;$F_c$&#10;&#10;&#10;&#10;\end{document}" title="IguanaTex Bitmap Display">
            <a:extLst>
              <a:ext uri="{FF2B5EF4-FFF2-40B4-BE49-F238E27FC236}">
                <a16:creationId xmlns:a16="http://schemas.microsoft.com/office/drawing/2014/main" id="{790FB911-BB5F-473E-9389-9784056D6688}"/>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3307044" y="3812065"/>
            <a:ext cx="161739" cy="141395"/>
          </a:xfrm>
          <a:prstGeom prst="rect">
            <a:avLst/>
          </a:prstGeom>
        </p:spPr>
      </p:pic>
      <p:pic>
        <p:nvPicPr>
          <p:cNvPr id="22" name="Image 21" descr="\documentclass{article}&#10;\usepackage{amsmath}&#10;\pagestyle{empty}&#10;\begin{document}&#10;$F_c$&#10;&#10;&#10;&#10;\end{document}" title="IguanaTex Bitmap Display">
            <a:extLst>
              <a:ext uri="{FF2B5EF4-FFF2-40B4-BE49-F238E27FC236}">
                <a16:creationId xmlns:a16="http://schemas.microsoft.com/office/drawing/2014/main" id="{D84E14A6-6D5D-4186-B84E-60CA3CC8EAF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589074" y="3426026"/>
            <a:ext cx="161739" cy="141395"/>
          </a:xfrm>
          <a:prstGeom prst="rect">
            <a:avLst/>
          </a:prstGeom>
        </p:spPr>
      </p:pic>
      <p:pic>
        <p:nvPicPr>
          <p:cNvPr id="23" name="Image 22" descr="\documentclass{article}&#10;\usepackage{amsmath}&#10;\pagestyle{empty}&#10;\begin{document}&#10;$F_c$&#10;&#10;&#10;&#10;\end{document}" title="IguanaTex Bitmap Display">
            <a:extLst>
              <a:ext uri="{FF2B5EF4-FFF2-40B4-BE49-F238E27FC236}">
                <a16:creationId xmlns:a16="http://schemas.microsoft.com/office/drawing/2014/main" id="{8BAE25D1-46CD-4C7E-A743-5DA3309F4191}"/>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837710" y="3315768"/>
            <a:ext cx="161739" cy="141395"/>
          </a:xfrm>
          <a:prstGeom prst="rect">
            <a:avLst/>
          </a:prstGeom>
        </p:spPr>
      </p:pic>
      <p:pic>
        <p:nvPicPr>
          <p:cNvPr id="24" name="Image 23" descr="\documentclass{article}&#10;\usepackage{amsmath}&#10;\pagestyle{empty}&#10;\begin{document}&#10;$F_c$&#10;&#10;&#10;&#10;\end{document}" title="IguanaTex Bitmap Display">
            <a:extLst>
              <a:ext uri="{FF2B5EF4-FFF2-40B4-BE49-F238E27FC236}">
                <a16:creationId xmlns:a16="http://schemas.microsoft.com/office/drawing/2014/main" id="{14D5C4FC-7BF9-4D68-A94F-78BEA97BDD01}"/>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4303285" y="3245070"/>
            <a:ext cx="161739" cy="141395"/>
          </a:xfrm>
          <a:prstGeom prst="rect">
            <a:avLst/>
          </a:prstGeom>
        </p:spPr>
      </p:pic>
      <p:pic>
        <p:nvPicPr>
          <p:cNvPr id="28" name="Image 27" descr="\documentclass{article}&#10;\usepackage{amsmath}&#10;\pagestyle{empty}&#10;\begin{document}&#10;$G_\text{I}=\displaystyle\frac{{F_{cy}}^2}{2b}\ \frac{\partial C_\text{I}}{\partial a} \quad \text{with } C_\text{I}=\frac{v}{F_{cy}} \\$&#10;&#10;&#10;&#10;\end{document}" title="IguanaTex Bitmap Display">
            <a:extLst>
              <a:ext uri="{FF2B5EF4-FFF2-40B4-BE49-F238E27FC236}">
                <a16:creationId xmlns:a16="http://schemas.microsoft.com/office/drawing/2014/main" id="{87B0F334-DC3A-41EF-A43B-8DD945BA8381}"/>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710602" y="2329753"/>
            <a:ext cx="3556571" cy="646095"/>
          </a:xfrm>
          <a:prstGeom prst="rect">
            <a:avLst/>
          </a:prstGeom>
        </p:spPr>
      </p:pic>
    </p:spTree>
    <p:extLst>
      <p:ext uri="{BB962C8B-B14F-4D97-AF65-F5344CB8AC3E}">
        <p14:creationId xmlns:p14="http://schemas.microsoft.com/office/powerpoint/2010/main" val="101267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6</a:t>
            </a:fld>
            <a:endParaRPr lang="es-419" sz="1900"/>
          </a:p>
        </p:txBody>
      </p:sp>
      <p:sp>
        <p:nvSpPr>
          <p:cNvPr id="15" name="Titre 1">
            <a:extLst>
              <a:ext uri="{FF2B5EF4-FFF2-40B4-BE49-F238E27FC236}">
                <a16:creationId xmlns:a16="http://schemas.microsoft.com/office/drawing/2014/main" id="{326EE9B3-C8B2-4804-AC2E-3AD9511AABED}"/>
              </a:ext>
            </a:extLst>
          </p:cNvPr>
          <p:cNvSpPr>
            <a:spLocks noGrp="1"/>
          </p:cNvSpPr>
          <p:nvPr>
            <p:ph type="title"/>
          </p:nvPr>
        </p:nvSpPr>
        <p:spPr>
          <a:xfrm>
            <a:off x="642995" y="5603414"/>
            <a:ext cx="10906008" cy="1115415"/>
          </a:xfrm>
        </p:spPr>
        <p:txBody>
          <a:bodyPr vert="horz" lIns="91440" tIns="45720" rIns="91440" bIns="45720" rtlCol="0" anchor="b">
            <a:normAutofit/>
          </a:bodyPr>
          <a:lstStyle/>
          <a:p>
            <a:pPr algn="ctr"/>
            <a:r>
              <a:rPr lang="en-US" sz="6000" dirty="0"/>
              <a:t>The different test specimens</a:t>
            </a:r>
          </a:p>
        </p:txBody>
      </p:sp>
      <p:pic>
        <p:nvPicPr>
          <p:cNvPr id="16" name="Image 15" descr="Eprouvette CTS [2] Dans cette section, la procédure numérique implémentée dans le code de calcul aux éléments finis Castem, développé par le CEA (Commissariat à l'Energie Atomique) est expliquée. Cet algorithme présente la relation entre le découplage des modes mixtes de rupture, le comportement viscoélastique et l'analyse de fiabilité. Nous ajoutons dans cet algorithme la procédure qui sert à évaluer les champs mécaniques virtuels. Ainsi, nous supposons que des champs mécaniques sont connus au temps">
            <a:extLst>
              <a:ext uri="{FF2B5EF4-FFF2-40B4-BE49-F238E27FC236}">
                <a16:creationId xmlns:a16="http://schemas.microsoft.com/office/drawing/2014/main" id="{23847A6D-D799-4A3F-923C-EFA013ACC080}"/>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8309886" y="443971"/>
            <a:ext cx="2705536" cy="2388231"/>
          </a:xfrm>
          <a:prstGeom prst="rect">
            <a:avLst/>
          </a:prstGeom>
          <a:noFill/>
        </p:spPr>
      </p:pic>
      <p:pic>
        <p:nvPicPr>
          <p:cNvPr id="18" name="Image 17">
            <a:extLst>
              <a:ext uri="{FF2B5EF4-FFF2-40B4-BE49-F238E27FC236}">
                <a16:creationId xmlns:a16="http://schemas.microsoft.com/office/drawing/2014/main" id="{0E439FF5-ABD4-4C82-B35D-CDBC8745770B}"/>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4030927" y="3181088"/>
            <a:ext cx="4591015" cy="2083499"/>
          </a:xfrm>
          <a:prstGeom prst="rect">
            <a:avLst/>
          </a:prstGeom>
          <a:noFill/>
        </p:spPr>
      </p:pic>
      <p:pic>
        <p:nvPicPr>
          <p:cNvPr id="19" name="Picture 2" descr="Black Plus Sign Positive Symbol Stock Illustration - Download Image Now - Plus  Sign, Plus Computer Key, Icon - iStock">
            <a:extLst>
              <a:ext uri="{FF2B5EF4-FFF2-40B4-BE49-F238E27FC236}">
                <a16:creationId xmlns:a16="http://schemas.microsoft.com/office/drawing/2014/main" id="{7383CCF9-4446-4EB2-866E-A809B5B75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9771" y="1004331"/>
            <a:ext cx="2033329" cy="20333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4E6D6DDB-931B-45A9-82F2-F763AABAAD49}"/>
                  </a:ext>
                </a:extLst>
              </p:cNvPr>
              <p:cNvSpPr txBox="1"/>
              <p:nvPr/>
            </p:nvSpPr>
            <p:spPr>
              <a:xfrm>
                <a:off x="1205805" y="2824438"/>
                <a:ext cx="3878435" cy="815608"/>
              </a:xfrm>
              <a:prstGeom prst="rect">
                <a:avLst/>
              </a:prstGeom>
              <a:noFill/>
            </p:spPr>
            <p:txBody>
              <a:bodyPr wrap="square" rtlCol="0">
                <a:spAutoFit/>
              </a:bodyPr>
              <a:lstStyle/>
              <a:p>
                <a:pPr algn="ctr"/>
                <a:r>
                  <a:rPr lang="fr-FR" sz="1800" dirty="0"/>
                  <a:t>DCB </a:t>
                </a:r>
                <a:r>
                  <a:rPr lang="fr-FR" sz="1800" dirty="0" err="1"/>
                  <a:t>with</a:t>
                </a:r>
                <a:r>
                  <a:rPr lang="fr-FR" sz="1800" dirty="0"/>
                  <a:t> variable </a:t>
                </a:r>
                <a:r>
                  <a:rPr lang="fr-FR" sz="1800" dirty="0" err="1"/>
                  <a:t>inertia</a:t>
                </a:r>
                <a:endParaRPr lang="fr-FR" sz="1800" dirty="0"/>
              </a:p>
              <a:p>
                <a:pPr algn="ctr"/>
                <a:r>
                  <a:rPr lang="fr-FR" sz="1100" b="1" dirty="0">
                    <a:solidFill>
                      <a:srgbClr val="FF0000"/>
                    </a:solidFill>
                  </a:rPr>
                  <a:t>(Dubois, </a:t>
                </a:r>
                <a14:m>
                  <m:oMath xmlns:m="http://schemas.openxmlformats.org/officeDocument/2006/math">
                    <m:r>
                      <a:rPr lang="fr-FR" sz="1100" b="1">
                        <a:solidFill>
                          <a:srgbClr val="FF0000"/>
                        </a:solidFill>
                        <a:latin typeface="Cambria Math" panose="02040503050406030204" pitchFamily="18" charset="0"/>
                      </a:rPr>
                      <m:t>𝑻𝒉𝒆𝒔𝒊𝒔</m:t>
                    </m:r>
                    <m:r>
                      <a:rPr lang="fr-FR" sz="1100" b="1">
                        <a:solidFill>
                          <a:srgbClr val="FF0000"/>
                        </a:solidFill>
                        <a:latin typeface="Cambria Math" panose="02040503050406030204" pitchFamily="18" charset="0"/>
                      </a:rPr>
                      <m:t>,</m:t>
                    </m:r>
                  </m:oMath>
                </a14:m>
                <a:r>
                  <a:rPr lang="fr-FR" sz="1100" b="1" dirty="0">
                    <a:solidFill>
                      <a:srgbClr val="FF0000"/>
                    </a:solidFill>
                  </a:rPr>
                  <a:t> 1997)</a:t>
                </a:r>
              </a:p>
              <a:p>
                <a:pPr algn="ctr"/>
                <a:endParaRPr lang="es-419" dirty="0"/>
              </a:p>
            </p:txBody>
          </p:sp>
        </mc:Choice>
        <mc:Fallback xmlns="">
          <p:sp>
            <p:nvSpPr>
              <p:cNvPr id="20" name="ZoneTexte 19">
                <a:extLst>
                  <a:ext uri="{FF2B5EF4-FFF2-40B4-BE49-F238E27FC236}">
                    <a16:creationId xmlns:a16="http://schemas.microsoft.com/office/drawing/2014/main" id="{4E6D6DDB-931B-45A9-82F2-F763AABAAD49}"/>
                  </a:ext>
                </a:extLst>
              </p:cNvPr>
              <p:cNvSpPr txBox="1">
                <a:spLocks noRot="1" noChangeAspect="1" noMove="1" noResize="1" noEditPoints="1" noAdjustHandles="1" noChangeArrowheads="1" noChangeShapeType="1" noTextEdit="1"/>
              </p:cNvSpPr>
              <p:nvPr/>
            </p:nvSpPr>
            <p:spPr>
              <a:xfrm>
                <a:off x="1205805" y="2824438"/>
                <a:ext cx="3878435" cy="815608"/>
              </a:xfrm>
              <a:prstGeom prst="rect">
                <a:avLst/>
              </a:prstGeom>
              <a:blipFill>
                <a:blip r:embed="rId6"/>
                <a:stretch>
                  <a:fillRect t="-3731"/>
                </a:stretch>
              </a:blipFill>
            </p:spPr>
            <p:txBody>
              <a:bodyPr/>
              <a:lstStyle/>
              <a:p>
                <a:r>
                  <a:rPr lang="es-419">
                    <a:noFill/>
                  </a:rPr>
                  <a:t> </a:t>
                </a:r>
              </a:p>
            </p:txBody>
          </p:sp>
        </mc:Fallback>
      </mc:AlternateContent>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D54F4C3D-A20C-40E2-8990-88B87DD38CDD}"/>
                  </a:ext>
                </a:extLst>
              </p:cNvPr>
              <p:cNvSpPr txBox="1"/>
              <p:nvPr/>
            </p:nvSpPr>
            <p:spPr>
              <a:xfrm>
                <a:off x="3245263" y="5264587"/>
                <a:ext cx="6162344" cy="553998"/>
              </a:xfrm>
              <a:prstGeom prst="rect">
                <a:avLst/>
              </a:prstGeom>
              <a:noFill/>
            </p:spPr>
            <p:txBody>
              <a:bodyPr wrap="square" rtlCol="0">
                <a:spAutoFit/>
              </a:bodyPr>
              <a:lstStyle/>
              <a:p>
                <a:pPr algn="ctr"/>
                <a:r>
                  <a:rPr lang="fr-FR" dirty="0"/>
                  <a:t>MMCG</a:t>
                </a:r>
              </a:p>
              <a:p>
                <a:pPr algn="ctr"/>
                <a:r>
                  <a:rPr lang="fr-FR" sz="1100" b="1" dirty="0">
                    <a:solidFill>
                      <a:srgbClr val="FF0000"/>
                    </a:solidFill>
                  </a:rPr>
                  <a:t>(</a:t>
                </a:r>
                <a:r>
                  <a:rPr lang="fr-FR" sz="1100" b="1" dirty="0" err="1">
                    <a:solidFill>
                      <a:srgbClr val="FF0000"/>
                    </a:solidFill>
                  </a:rPr>
                  <a:t>Moutou</a:t>
                </a:r>
                <a:r>
                  <a:rPr lang="fr-FR" sz="1100" b="1" dirty="0">
                    <a:solidFill>
                      <a:srgbClr val="FF0000"/>
                    </a:solidFill>
                  </a:rPr>
                  <a:t> Pitti, Thesis,</a:t>
                </a:r>
                <a14:m>
                  <m:oMath xmlns:m="http://schemas.openxmlformats.org/officeDocument/2006/math">
                    <m:r>
                      <a:rPr lang="fr-FR" sz="1100" b="1" i="1" smtClean="0">
                        <a:solidFill>
                          <a:srgbClr val="FF0000"/>
                        </a:solidFill>
                        <a:latin typeface="Cambria Math" panose="02040503050406030204" pitchFamily="18" charset="0"/>
                      </a:rPr>
                      <m:t> </m:t>
                    </m:r>
                    <m:r>
                      <a:rPr lang="fr-FR" sz="1100" b="1" i="0" smtClean="0">
                        <a:solidFill>
                          <a:srgbClr val="FF0000"/>
                        </a:solidFill>
                        <a:latin typeface="Cambria Math" panose="02040503050406030204" pitchFamily="18" charset="0"/>
                      </a:rPr>
                      <m:t> </m:t>
                    </m:r>
                  </m:oMath>
                </a14:m>
                <a:r>
                  <a:rPr lang="fr-FR" sz="1100" b="1" dirty="0">
                    <a:solidFill>
                      <a:srgbClr val="FF0000"/>
                    </a:solidFill>
                  </a:rPr>
                  <a:t>2008)</a:t>
                </a:r>
                <a:endParaRPr lang="es-419" sz="1100" dirty="0"/>
              </a:p>
            </p:txBody>
          </p:sp>
        </mc:Choice>
        <mc:Fallback xmlns="">
          <p:sp>
            <p:nvSpPr>
              <p:cNvPr id="21" name="ZoneTexte 20">
                <a:extLst>
                  <a:ext uri="{FF2B5EF4-FFF2-40B4-BE49-F238E27FC236}">
                    <a16:creationId xmlns:a16="http://schemas.microsoft.com/office/drawing/2014/main" id="{D54F4C3D-A20C-40E2-8990-88B87DD38CDD}"/>
                  </a:ext>
                </a:extLst>
              </p:cNvPr>
              <p:cNvSpPr txBox="1">
                <a:spLocks noRot="1" noChangeAspect="1" noMove="1" noResize="1" noEditPoints="1" noAdjustHandles="1" noChangeArrowheads="1" noChangeShapeType="1" noTextEdit="1"/>
              </p:cNvSpPr>
              <p:nvPr/>
            </p:nvSpPr>
            <p:spPr>
              <a:xfrm>
                <a:off x="3245263" y="5264587"/>
                <a:ext cx="6162344" cy="553998"/>
              </a:xfrm>
              <a:prstGeom prst="rect">
                <a:avLst/>
              </a:prstGeom>
              <a:blipFill>
                <a:blip r:embed="rId7"/>
                <a:stretch>
                  <a:fillRect t="-6667" b="-4444"/>
                </a:stretch>
              </a:blipFill>
            </p:spPr>
            <p:txBody>
              <a:bodyPr/>
              <a:lstStyle/>
              <a:p>
                <a:r>
                  <a:rPr lang="es-419">
                    <a:noFill/>
                  </a:rPr>
                  <a:t> </a:t>
                </a:r>
              </a:p>
            </p:txBody>
          </p:sp>
        </mc:Fallback>
      </mc:AlternateContent>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C64B582C-B977-441A-BDD4-6ED61A9792F7}"/>
                  </a:ext>
                </a:extLst>
              </p:cNvPr>
              <p:cNvSpPr txBox="1"/>
              <p:nvPr/>
            </p:nvSpPr>
            <p:spPr>
              <a:xfrm>
                <a:off x="7568631" y="2834716"/>
                <a:ext cx="4333084" cy="815608"/>
              </a:xfrm>
              <a:prstGeom prst="rect">
                <a:avLst/>
              </a:prstGeom>
              <a:noFill/>
            </p:spPr>
            <p:txBody>
              <a:bodyPr wrap="square" rtlCol="0">
                <a:spAutoFit/>
              </a:bodyPr>
              <a:lstStyle/>
              <a:p>
                <a:pPr algn="ctr"/>
                <a:r>
                  <a:rPr lang="fr-FR" dirty="0"/>
                  <a:t>CTS</a:t>
                </a:r>
              </a:p>
              <a:p>
                <a:pPr algn="ctr"/>
                <a:r>
                  <a:rPr lang="fr-FR" sz="1100" b="1" dirty="0">
                    <a:solidFill>
                      <a:srgbClr val="FF0000"/>
                    </a:solidFill>
                  </a:rPr>
                  <a:t>(Valentin and </a:t>
                </a:r>
                <a:r>
                  <a:rPr lang="fr-FR" sz="1100" b="1" dirty="0" err="1">
                    <a:solidFill>
                      <a:srgbClr val="FF0000"/>
                    </a:solidFill>
                  </a:rPr>
                  <a:t>Caumes</a:t>
                </a:r>
                <a:r>
                  <a:rPr lang="fr-FR" sz="1100" b="1" dirty="0">
                    <a:solidFill>
                      <a:srgbClr val="FF0000"/>
                    </a:solidFill>
                  </a:rPr>
                  <a:t>, Wood science and technology</a:t>
                </a:r>
                <a14:m>
                  <m:oMath xmlns:m="http://schemas.openxmlformats.org/officeDocument/2006/math">
                    <m:r>
                      <a:rPr lang="fr-FR" sz="1100" b="1" i="1" smtClean="0">
                        <a:solidFill>
                          <a:srgbClr val="FF0000"/>
                        </a:solidFill>
                        <a:latin typeface="Cambria Math" panose="02040503050406030204" pitchFamily="18" charset="0"/>
                      </a:rPr>
                      <m:t>,</m:t>
                    </m:r>
                  </m:oMath>
                </a14:m>
                <a:r>
                  <a:rPr lang="fr-FR" sz="1100" b="1" dirty="0">
                    <a:solidFill>
                      <a:srgbClr val="FF0000"/>
                    </a:solidFill>
                  </a:rPr>
                  <a:t> 1989)</a:t>
                </a:r>
              </a:p>
              <a:p>
                <a:pPr algn="ctr"/>
                <a:endParaRPr lang="es-419" dirty="0"/>
              </a:p>
            </p:txBody>
          </p:sp>
        </mc:Choice>
        <mc:Fallback xmlns="">
          <p:sp>
            <p:nvSpPr>
              <p:cNvPr id="22" name="ZoneTexte 21">
                <a:extLst>
                  <a:ext uri="{FF2B5EF4-FFF2-40B4-BE49-F238E27FC236}">
                    <a16:creationId xmlns:a16="http://schemas.microsoft.com/office/drawing/2014/main" id="{C64B582C-B977-441A-BDD4-6ED61A9792F7}"/>
                  </a:ext>
                </a:extLst>
              </p:cNvPr>
              <p:cNvSpPr txBox="1">
                <a:spLocks noRot="1" noChangeAspect="1" noMove="1" noResize="1" noEditPoints="1" noAdjustHandles="1" noChangeArrowheads="1" noChangeShapeType="1" noTextEdit="1"/>
              </p:cNvSpPr>
              <p:nvPr/>
            </p:nvSpPr>
            <p:spPr>
              <a:xfrm>
                <a:off x="7568631" y="2834716"/>
                <a:ext cx="4333084" cy="815608"/>
              </a:xfrm>
              <a:prstGeom prst="rect">
                <a:avLst/>
              </a:prstGeom>
              <a:blipFill>
                <a:blip r:embed="rId8"/>
                <a:stretch>
                  <a:fillRect t="-3731"/>
                </a:stretch>
              </a:blipFill>
            </p:spPr>
            <p:txBody>
              <a:bodyPr/>
              <a:lstStyle/>
              <a:p>
                <a:r>
                  <a:rPr lang="es-419">
                    <a:noFill/>
                  </a:rPr>
                  <a:t> </a:t>
                </a:r>
              </a:p>
            </p:txBody>
          </p:sp>
        </mc:Fallback>
      </mc:AlternateContent>
      <p:pic>
        <p:nvPicPr>
          <p:cNvPr id="6" name="Image 5">
            <a:extLst>
              <a:ext uri="{FF2B5EF4-FFF2-40B4-BE49-F238E27FC236}">
                <a16:creationId xmlns:a16="http://schemas.microsoft.com/office/drawing/2014/main" id="{0ED3D3CB-0BC0-4BDA-A822-674FFB57FF83}"/>
              </a:ext>
            </a:extLst>
          </p:cNvPr>
          <p:cNvPicPr>
            <a:picLocks noChangeAspect="1"/>
          </p:cNvPicPr>
          <p:nvPr/>
        </p:nvPicPr>
        <p:blipFill>
          <a:blip r:embed="rId9"/>
          <a:stretch>
            <a:fillRect/>
          </a:stretch>
        </p:blipFill>
        <p:spPr>
          <a:xfrm>
            <a:off x="1319799" y="1269981"/>
            <a:ext cx="3538911" cy="1330418"/>
          </a:xfrm>
          <a:prstGeom prst="rect">
            <a:avLst/>
          </a:prstGeom>
        </p:spPr>
      </p:pic>
      <p:sp>
        <p:nvSpPr>
          <p:cNvPr id="11" name="Rectangle 10">
            <a:extLst>
              <a:ext uri="{FF2B5EF4-FFF2-40B4-BE49-F238E27FC236}">
                <a16:creationId xmlns:a16="http://schemas.microsoft.com/office/drawing/2014/main" id="{1A7B0EF6-A02E-4D52-9C86-37B6AB9F6E60}"/>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bg1"/>
                </a:solidFill>
              </a:rPr>
              <a:t>Context</a:t>
            </a:r>
            <a:r>
              <a:rPr lang="fr-FR" sz="1400" dirty="0">
                <a:solidFill>
                  <a:srgbClr val="292934"/>
                </a:solidFill>
              </a:rPr>
              <a:t>  </a:t>
            </a:r>
          </a:p>
        </p:txBody>
      </p:sp>
      <p:sp>
        <p:nvSpPr>
          <p:cNvPr id="12" name="Rectangle 11">
            <a:extLst>
              <a:ext uri="{FF2B5EF4-FFF2-40B4-BE49-F238E27FC236}">
                <a16:creationId xmlns:a16="http://schemas.microsoft.com/office/drawing/2014/main" id="{751A34BA-8EA4-4168-AD27-6119B323DC16}"/>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4" name="Rectangle 13">
            <a:extLst>
              <a:ext uri="{FF2B5EF4-FFF2-40B4-BE49-F238E27FC236}">
                <a16:creationId xmlns:a16="http://schemas.microsoft.com/office/drawing/2014/main" id="{C7740A36-C5D6-4765-BA9D-6A0D3A44DB05}"/>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spTree>
    <p:extLst>
      <p:ext uri="{BB962C8B-B14F-4D97-AF65-F5344CB8AC3E}">
        <p14:creationId xmlns:p14="http://schemas.microsoft.com/office/powerpoint/2010/main" val="1268817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578C1-FB01-4D11-A3D4-163093514888}"/>
              </a:ext>
            </a:extLst>
          </p:cNvPr>
          <p:cNvSpPr>
            <a:spLocks noGrp="1"/>
          </p:cNvSpPr>
          <p:nvPr>
            <p:ph type="title"/>
          </p:nvPr>
        </p:nvSpPr>
        <p:spPr>
          <a:xfrm>
            <a:off x="2035364" y="627030"/>
            <a:ext cx="8911687" cy="1280890"/>
          </a:xfrm>
        </p:spPr>
        <p:txBody>
          <a:bodyPr/>
          <a:lstStyle/>
          <a:p>
            <a:r>
              <a:rPr lang="fr-FR" dirty="0" err="1"/>
              <a:t>Methodology</a:t>
            </a:r>
            <a:endParaRPr lang="es-419" dirty="0"/>
          </a:p>
        </p:txBody>
      </p:sp>
      <p:sp>
        <p:nvSpPr>
          <p:cNvPr id="4" name="Espace réservé du numéro de diapositive 3">
            <a:extLst>
              <a:ext uri="{FF2B5EF4-FFF2-40B4-BE49-F238E27FC236}">
                <a16:creationId xmlns:a16="http://schemas.microsoft.com/office/drawing/2014/main" id="{242FF4DB-1921-4AE4-B081-ED8D34634EA4}"/>
              </a:ext>
            </a:extLst>
          </p:cNvPr>
          <p:cNvSpPr>
            <a:spLocks noGrp="1"/>
          </p:cNvSpPr>
          <p:nvPr>
            <p:ph type="sldNum" sz="quarter" idx="12"/>
          </p:nvPr>
        </p:nvSpPr>
        <p:spPr/>
        <p:txBody>
          <a:bodyPr/>
          <a:lstStyle/>
          <a:p>
            <a:fld id="{81081561-2907-4815-8957-C2F82BED7E47}" type="slidenum">
              <a:rPr lang="es-419" smtClean="0"/>
              <a:t>7</a:t>
            </a:fld>
            <a:endParaRPr lang="es-419"/>
          </a:p>
        </p:txBody>
      </p:sp>
      <p:pic>
        <p:nvPicPr>
          <p:cNvPr id="8" name="Image 7" descr="Une image contenant diagramme&#10;&#10;Description générée automatiquement">
            <a:extLst>
              <a:ext uri="{FF2B5EF4-FFF2-40B4-BE49-F238E27FC236}">
                <a16:creationId xmlns:a16="http://schemas.microsoft.com/office/drawing/2014/main" id="{928DF51D-EB51-45CD-978A-31C66B119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555" y="2544608"/>
            <a:ext cx="5157743" cy="2865413"/>
          </a:xfrm>
          <a:prstGeom prst="rect">
            <a:avLst/>
          </a:prstGeom>
        </p:spPr>
      </p:pic>
      <p:sp>
        <p:nvSpPr>
          <p:cNvPr id="9" name="ZoneTexte 8">
            <a:extLst>
              <a:ext uri="{FF2B5EF4-FFF2-40B4-BE49-F238E27FC236}">
                <a16:creationId xmlns:a16="http://schemas.microsoft.com/office/drawing/2014/main" id="{3D187800-D152-4CD1-B0C7-33EAFFEB1F56}"/>
              </a:ext>
            </a:extLst>
          </p:cNvPr>
          <p:cNvSpPr txBox="1"/>
          <p:nvPr/>
        </p:nvSpPr>
        <p:spPr>
          <a:xfrm>
            <a:off x="6241236" y="5800394"/>
            <a:ext cx="4705815" cy="369332"/>
          </a:xfrm>
          <a:prstGeom prst="rect">
            <a:avLst/>
          </a:prstGeom>
          <a:noFill/>
        </p:spPr>
        <p:txBody>
          <a:bodyPr wrap="square" rtlCol="0">
            <a:spAutoFit/>
          </a:bodyPr>
          <a:lstStyle/>
          <a:p>
            <a:pPr algn="ctr"/>
            <a:r>
              <a:rPr lang="en-US" dirty="0"/>
              <a:t>Post processing on Python</a:t>
            </a:r>
          </a:p>
        </p:txBody>
      </p:sp>
      <p:sp>
        <p:nvSpPr>
          <p:cNvPr id="13" name="ZoneTexte 12">
            <a:extLst>
              <a:ext uri="{FF2B5EF4-FFF2-40B4-BE49-F238E27FC236}">
                <a16:creationId xmlns:a16="http://schemas.microsoft.com/office/drawing/2014/main" id="{0034A6A9-888D-43F2-8E39-8CF60E99038C}"/>
              </a:ext>
            </a:extLst>
          </p:cNvPr>
          <p:cNvSpPr txBox="1"/>
          <p:nvPr/>
        </p:nvSpPr>
        <p:spPr>
          <a:xfrm>
            <a:off x="1241289" y="5410022"/>
            <a:ext cx="4705815" cy="369332"/>
          </a:xfrm>
          <a:prstGeom prst="rect">
            <a:avLst/>
          </a:prstGeom>
          <a:noFill/>
        </p:spPr>
        <p:txBody>
          <a:bodyPr wrap="square" rtlCol="0">
            <a:spAutoFit/>
          </a:bodyPr>
          <a:lstStyle/>
          <a:p>
            <a:pPr algn="ctr"/>
            <a:r>
              <a:rPr lang="en-US" dirty="0"/>
              <a:t>DIC method</a:t>
            </a:r>
          </a:p>
        </p:txBody>
      </p:sp>
      <p:sp>
        <p:nvSpPr>
          <p:cNvPr id="10" name="Rectangle 9">
            <a:extLst>
              <a:ext uri="{FF2B5EF4-FFF2-40B4-BE49-F238E27FC236}">
                <a16:creationId xmlns:a16="http://schemas.microsoft.com/office/drawing/2014/main" id="{AADD679F-2197-4877-9768-590B750D61CE}"/>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bg1"/>
                </a:solidFill>
              </a:rPr>
              <a:t>Context</a:t>
            </a:r>
            <a:r>
              <a:rPr lang="fr-FR" sz="1400" dirty="0">
                <a:solidFill>
                  <a:srgbClr val="292934"/>
                </a:solidFill>
              </a:rPr>
              <a:t>  </a:t>
            </a:r>
          </a:p>
        </p:txBody>
      </p:sp>
      <p:sp>
        <p:nvSpPr>
          <p:cNvPr id="12" name="Rectangle 11">
            <a:extLst>
              <a:ext uri="{FF2B5EF4-FFF2-40B4-BE49-F238E27FC236}">
                <a16:creationId xmlns:a16="http://schemas.microsoft.com/office/drawing/2014/main" id="{5D1541F8-AA1A-401A-B2A9-DBBAF63B08D3}"/>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5" name="Rectangle 14">
            <a:extLst>
              <a:ext uri="{FF2B5EF4-FFF2-40B4-BE49-F238E27FC236}">
                <a16:creationId xmlns:a16="http://schemas.microsoft.com/office/drawing/2014/main" id="{7EA8AD43-5930-4D34-8356-8FF6F266FA27}"/>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sp>
        <p:nvSpPr>
          <p:cNvPr id="16" name="Rectangle 15">
            <a:extLst>
              <a:ext uri="{FF2B5EF4-FFF2-40B4-BE49-F238E27FC236}">
                <a16:creationId xmlns:a16="http://schemas.microsoft.com/office/drawing/2014/main" id="{AA0DE163-716A-47C7-8BA7-49D7F6131D38}"/>
              </a:ext>
            </a:extLst>
          </p:cNvPr>
          <p:cNvSpPr/>
          <p:nvPr/>
        </p:nvSpPr>
        <p:spPr>
          <a:xfrm>
            <a:off x="8032164" y="2387785"/>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Importation of </a:t>
            </a:r>
            <a:r>
              <a:rPr lang="en-GB" sz="1100" dirty="0" err="1">
                <a:effectLst/>
                <a:ea typeface="Calibri" panose="020F0502020204030204" pitchFamily="34" charset="0"/>
                <a:cs typeface="Arial" panose="020B0604020202020204" pitchFamily="34" charset="0"/>
              </a:rPr>
              <a:t>MatchID</a:t>
            </a:r>
            <a:r>
              <a:rPr lang="en-GB" sz="1100" dirty="0">
                <a:effectLst/>
                <a:ea typeface="Calibri" panose="020F0502020204030204" pitchFamily="34" charset="0"/>
                <a:cs typeface="Arial" panose="020B0604020202020204" pitchFamily="34" charset="0"/>
              </a:rPr>
              <a:t> DIC data</a:t>
            </a:r>
            <a:endParaRPr lang="es-419" sz="1100" dirty="0">
              <a:effectLst/>
              <a:ea typeface="Calibri" panose="020F050202020403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1FA61525-B643-4927-817D-3B5F1A68117A}"/>
              </a:ext>
            </a:extLst>
          </p:cNvPr>
          <p:cNvSpPr/>
          <p:nvPr/>
        </p:nvSpPr>
        <p:spPr>
          <a:xfrm>
            <a:off x="9549027" y="5179199"/>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Calculating G using method 2</a:t>
            </a:r>
            <a:endParaRPr lang="es-419" sz="1100" dirty="0">
              <a:effectLst/>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6AC87E1-6CF3-43A5-AF4F-0FB9C5B6834C}"/>
              </a:ext>
            </a:extLst>
          </p:cNvPr>
          <p:cNvSpPr/>
          <p:nvPr/>
        </p:nvSpPr>
        <p:spPr>
          <a:xfrm>
            <a:off x="6502447" y="5174885"/>
            <a:ext cx="1529715" cy="44323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Calculating G using method 1</a:t>
            </a:r>
            <a:endParaRPr lang="es-419" sz="1100" dirty="0">
              <a:effectLst/>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9074179-2F8A-4040-A974-C27462E48DF4}"/>
              </a:ext>
            </a:extLst>
          </p:cNvPr>
          <p:cNvSpPr/>
          <p:nvPr/>
        </p:nvSpPr>
        <p:spPr>
          <a:xfrm>
            <a:off x="8032163" y="1897294"/>
            <a:ext cx="1529715" cy="26162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419" sz="1100" dirty="0">
                <a:effectLst/>
                <a:ea typeface="Calibri" panose="020F0502020204030204" pitchFamily="34" charset="0"/>
                <a:cs typeface="Arial" panose="020B0604020202020204" pitchFamily="34" charset="0"/>
              </a:rPr>
              <a:t>P-</a:t>
            </a:r>
            <a:r>
              <a:rPr lang="es-419" sz="1100" dirty="0">
                <a:effectLst/>
                <a:ea typeface="Calibri" panose="020F0502020204030204" pitchFamily="34" charset="0"/>
                <a:cs typeface="Calibri" panose="020F0502020204030204" pitchFamily="34" charset="0"/>
              </a:rPr>
              <a:t>δ</a:t>
            </a:r>
            <a:r>
              <a:rPr lang="es-419" sz="1100" dirty="0">
                <a:effectLst/>
                <a:ea typeface="Calibri" panose="020F0502020204030204" pitchFamily="34" charset="0"/>
                <a:cs typeface="Arial" panose="020B0604020202020204" pitchFamily="34" charset="0"/>
              </a:rPr>
              <a:t> curve shift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65B796D-5587-4550-BA11-879DCC01338E}"/>
                  </a:ext>
                </a:extLst>
              </p:cNvPr>
              <p:cNvSpPr/>
              <p:nvPr/>
            </p:nvSpPr>
            <p:spPr>
              <a:xfrm>
                <a:off x="8032162" y="3104637"/>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419" sz="1100" dirty="0">
                    <a:effectLst/>
                    <a:ea typeface="Calibri" panose="020F0502020204030204" pitchFamily="34" charset="0"/>
                    <a:cs typeface="Arial" panose="020B0604020202020204" pitchFamily="34" charset="0"/>
                  </a:rPr>
                  <a:t>Selection of </a:t>
                </a:r>
                <a14:m>
                  <m:oMath xmlns:m="http://schemas.openxmlformats.org/officeDocument/2006/math">
                    <m:sSub>
                      <m:sSubPr>
                        <m:ctrlPr>
                          <a:rPr lang="es-419" sz="1100" i="1">
                            <a:effectLst/>
                            <a:latin typeface="Cambria Math" panose="02040503050406030204" pitchFamily="18" charset="0"/>
                            <a:ea typeface="Calibri" panose="020F0502020204030204" pitchFamily="34" charset="0"/>
                            <a:cs typeface="Arial" panose="020B0604020202020204" pitchFamily="34" charset="0"/>
                          </a:rPr>
                        </m:ctrlPr>
                      </m:sSubPr>
                      <m:e>
                        <m:r>
                          <a:rPr lang="es-419" sz="1100" i="1">
                            <a:effectLst/>
                            <a:latin typeface="Cambria Math" panose="02040503050406030204" pitchFamily="18" charset="0"/>
                            <a:ea typeface="Calibri" panose="020F0502020204030204" pitchFamily="34" charset="0"/>
                            <a:cs typeface="Arial" panose="020B0604020202020204" pitchFamily="34" charset="0"/>
                          </a:rPr>
                          <m:t>𝑎</m:t>
                        </m:r>
                      </m:e>
                      <m:sub>
                        <m:r>
                          <a:rPr lang="es-419" sz="1100" i="1">
                            <a:effectLst/>
                            <a:latin typeface="Cambria Math" panose="02040503050406030204" pitchFamily="18" charset="0"/>
                            <a:ea typeface="Calibri" panose="020F0502020204030204" pitchFamily="34" charset="0"/>
                            <a:cs typeface="Arial" panose="020B0604020202020204" pitchFamily="34" charset="0"/>
                          </a:rPr>
                          <m:t>0</m:t>
                        </m:r>
                      </m:sub>
                    </m:sSub>
                  </m:oMath>
                </a14:m>
                <a:r>
                  <a:rPr lang="es-419" sz="1100" dirty="0">
                    <a:effectLst/>
                    <a:ea typeface="Times New Roman" panose="02020603050405020304" pitchFamily="18" charset="0"/>
                    <a:cs typeface="Arial" panose="020B0604020202020204" pitchFamily="34" charset="0"/>
                  </a:rPr>
                  <a:t> subset</a:t>
                </a:r>
                <a:endParaRPr lang="es-419" sz="1100" dirty="0">
                  <a:effectLst/>
                  <a:ea typeface="Calibri" panose="020F0502020204030204" pitchFamily="34" charset="0"/>
                  <a:cs typeface="Arial" panose="020B0604020202020204" pitchFamily="34" charset="0"/>
                </a:endParaRPr>
              </a:p>
            </p:txBody>
          </p:sp>
        </mc:Choice>
        <mc:Fallback xmlns="">
          <p:sp>
            <p:nvSpPr>
              <p:cNvPr id="24" name="Rectangle 23">
                <a:extLst>
                  <a:ext uri="{FF2B5EF4-FFF2-40B4-BE49-F238E27FC236}">
                    <a16:creationId xmlns:a16="http://schemas.microsoft.com/office/drawing/2014/main" id="{965B796D-5587-4550-BA11-879DCC01338E}"/>
                  </a:ext>
                </a:extLst>
              </p:cNvPr>
              <p:cNvSpPr>
                <a:spLocks noRot="1" noChangeAspect="1" noMove="1" noResize="1" noEditPoints="1" noAdjustHandles="1" noChangeArrowheads="1" noChangeShapeType="1" noTextEdit="1"/>
              </p:cNvSpPr>
              <p:nvPr/>
            </p:nvSpPr>
            <p:spPr>
              <a:xfrm>
                <a:off x="8032162" y="3104637"/>
                <a:ext cx="1529715" cy="461645"/>
              </a:xfrm>
              <a:prstGeom prst="rect">
                <a:avLst/>
              </a:prstGeom>
              <a:blipFill>
                <a:blip r:embed="rId4"/>
                <a:stretch>
                  <a:fillRect b="-3797"/>
                </a:stretch>
              </a:blipFill>
              <a:ln>
                <a:solidFill>
                  <a:srgbClr val="FF0000"/>
                </a:solidFill>
              </a:ln>
            </p:spPr>
            <p:txBody>
              <a:bodyPr/>
              <a:lstStyle/>
              <a:p>
                <a:r>
                  <a:rPr lang="es-419">
                    <a:noFill/>
                  </a:rPr>
                  <a:t> </a:t>
                </a:r>
              </a:p>
            </p:txBody>
          </p:sp>
        </mc:Fallback>
      </mc:AlternateContent>
      <p:sp>
        <p:nvSpPr>
          <p:cNvPr id="25" name="Rectangle 24">
            <a:extLst>
              <a:ext uri="{FF2B5EF4-FFF2-40B4-BE49-F238E27FC236}">
                <a16:creationId xmlns:a16="http://schemas.microsoft.com/office/drawing/2014/main" id="{A5BFF8D1-0627-4857-9C9D-9710FE8641D6}"/>
              </a:ext>
            </a:extLst>
          </p:cNvPr>
          <p:cNvSpPr/>
          <p:nvPr/>
        </p:nvSpPr>
        <p:spPr>
          <a:xfrm>
            <a:off x="8019313" y="3798503"/>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a typeface="Calibri" panose="020F0502020204030204" pitchFamily="34" charset="0"/>
                <a:cs typeface="Arial" panose="020B0604020202020204" pitchFamily="34" charset="0"/>
              </a:rPr>
              <a:t>Computing u and v the CTOD</a:t>
            </a:r>
            <a:endParaRPr lang="es-419" sz="1100" dirty="0">
              <a:ea typeface="Calibri" panose="020F050202020403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70B1924-7305-42FA-BFB0-E9CAA8D788E5}"/>
              </a:ext>
            </a:extLst>
          </p:cNvPr>
          <p:cNvSpPr/>
          <p:nvPr/>
        </p:nvSpPr>
        <p:spPr>
          <a:xfrm>
            <a:off x="9549028" y="4487337"/>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Evaluation of a(t) with method 2</a:t>
            </a:r>
            <a:endParaRPr lang="es-419" sz="1100" dirty="0">
              <a:effectLst/>
              <a:ea typeface="Calibri" panose="020F050202020403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CD4C7F21-AE02-4B08-928B-374E4449EE5A}"/>
              </a:ext>
            </a:extLst>
          </p:cNvPr>
          <p:cNvSpPr/>
          <p:nvPr/>
        </p:nvSpPr>
        <p:spPr>
          <a:xfrm>
            <a:off x="6502447" y="4488851"/>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Evaluation of a(t) with method 1</a:t>
            </a:r>
            <a:endParaRPr lang="es-419" sz="1100" dirty="0">
              <a:effectLst/>
              <a:ea typeface="Calibri" panose="020F0502020204030204" pitchFamily="34" charset="0"/>
              <a:cs typeface="Arial" panose="020B0604020202020204" pitchFamily="34" charset="0"/>
            </a:endParaRPr>
          </a:p>
        </p:txBody>
      </p:sp>
      <p:cxnSp>
        <p:nvCxnSpPr>
          <p:cNvPr id="5" name="Connecteur droit avec flèche 4">
            <a:extLst>
              <a:ext uri="{FF2B5EF4-FFF2-40B4-BE49-F238E27FC236}">
                <a16:creationId xmlns:a16="http://schemas.microsoft.com/office/drawing/2014/main" id="{D4E425D0-5A2F-4E15-A87A-8CCBBBC34AD0}"/>
              </a:ext>
            </a:extLst>
          </p:cNvPr>
          <p:cNvCxnSpPr>
            <a:cxnSpLocks/>
            <a:stCxn id="23" idx="2"/>
            <a:endCxn id="16" idx="0"/>
          </p:cNvCxnSpPr>
          <p:nvPr/>
        </p:nvCxnSpPr>
        <p:spPr>
          <a:xfrm>
            <a:off x="8797021" y="2158914"/>
            <a:ext cx="1" cy="22887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Connecteur droit avec flèche 28">
            <a:extLst>
              <a:ext uri="{FF2B5EF4-FFF2-40B4-BE49-F238E27FC236}">
                <a16:creationId xmlns:a16="http://schemas.microsoft.com/office/drawing/2014/main" id="{F9B852FE-F316-4D29-893D-93C38D75A938}"/>
              </a:ext>
            </a:extLst>
          </p:cNvPr>
          <p:cNvCxnSpPr>
            <a:cxnSpLocks/>
          </p:cNvCxnSpPr>
          <p:nvPr/>
        </p:nvCxnSpPr>
        <p:spPr>
          <a:xfrm>
            <a:off x="8784169" y="2861464"/>
            <a:ext cx="1" cy="22887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Connecteur droit avec flèche 31">
            <a:extLst>
              <a:ext uri="{FF2B5EF4-FFF2-40B4-BE49-F238E27FC236}">
                <a16:creationId xmlns:a16="http://schemas.microsoft.com/office/drawing/2014/main" id="{C3495A92-1B2A-489F-8D95-34BFA69B04EA}"/>
              </a:ext>
            </a:extLst>
          </p:cNvPr>
          <p:cNvCxnSpPr>
            <a:cxnSpLocks/>
            <a:stCxn id="24" idx="2"/>
            <a:endCxn id="25" idx="0"/>
          </p:cNvCxnSpPr>
          <p:nvPr/>
        </p:nvCxnSpPr>
        <p:spPr>
          <a:xfrm flipH="1">
            <a:off x="8784171" y="3566282"/>
            <a:ext cx="12849" cy="232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45553B14-273E-4E9D-B71D-D9B72249D6C0}"/>
              </a:ext>
            </a:extLst>
          </p:cNvPr>
          <p:cNvCxnSpPr>
            <a:cxnSpLocks/>
            <a:stCxn id="28" idx="2"/>
            <a:endCxn id="22" idx="0"/>
          </p:cNvCxnSpPr>
          <p:nvPr/>
        </p:nvCxnSpPr>
        <p:spPr>
          <a:xfrm>
            <a:off x="7267305" y="4950496"/>
            <a:ext cx="0" cy="224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41513D20-6E14-44D7-B2E9-4E13A79B9742}"/>
              </a:ext>
            </a:extLst>
          </p:cNvPr>
          <p:cNvCxnSpPr>
            <a:cxnSpLocks/>
            <a:stCxn id="26" idx="2"/>
            <a:endCxn id="21" idx="0"/>
          </p:cNvCxnSpPr>
          <p:nvPr/>
        </p:nvCxnSpPr>
        <p:spPr>
          <a:xfrm flipH="1">
            <a:off x="10313885" y="4948982"/>
            <a:ext cx="1" cy="230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 en angle 46">
            <a:extLst>
              <a:ext uri="{FF2B5EF4-FFF2-40B4-BE49-F238E27FC236}">
                <a16:creationId xmlns:a16="http://schemas.microsoft.com/office/drawing/2014/main" id="{D9E17967-A384-4A1D-88A8-4A1EAF625D1B}"/>
              </a:ext>
            </a:extLst>
          </p:cNvPr>
          <p:cNvCxnSpPr>
            <a:cxnSpLocks/>
            <a:stCxn id="25" idx="3"/>
            <a:endCxn id="26" idx="0"/>
          </p:cNvCxnSpPr>
          <p:nvPr/>
        </p:nvCxnSpPr>
        <p:spPr>
          <a:xfrm>
            <a:off x="9549028" y="4029326"/>
            <a:ext cx="764858" cy="45801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ngle 49">
            <a:extLst>
              <a:ext uri="{FF2B5EF4-FFF2-40B4-BE49-F238E27FC236}">
                <a16:creationId xmlns:a16="http://schemas.microsoft.com/office/drawing/2014/main" id="{A553EC17-7B64-4577-882A-A152749E96D0}"/>
              </a:ext>
            </a:extLst>
          </p:cNvPr>
          <p:cNvCxnSpPr>
            <a:cxnSpLocks/>
            <a:stCxn id="25" idx="1"/>
            <a:endCxn id="28" idx="0"/>
          </p:cNvCxnSpPr>
          <p:nvPr/>
        </p:nvCxnSpPr>
        <p:spPr>
          <a:xfrm rot="10800000" flipV="1">
            <a:off x="7267305" y="4029325"/>
            <a:ext cx="752008" cy="45952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C076C24-5A51-4D8A-B312-E20DA22BD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0046" y="187707"/>
            <a:ext cx="10953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21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C29CA-9D2B-4667-866B-2B00FED3D95F}"/>
              </a:ext>
            </a:extLst>
          </p:cNvPr>
          <p:cNvSpPr>
            <a:spLocks noGrp="1"/>
          </p:cNvSpPr>
          <p:nvPr>
            <p:ph type="title"/>
          </p:nvPr>
        </p:nvSpPr>
        <p:spPr>
          <a:xfrm>
            <a:off x="1687670" y="624110"/>
            <a:ext cx="4038876" cy="1280890"/>
          </a:xfrm>
        </p:spPr>
        <p:txBody>
          <a:bodyPr>
            <a:normAutofit/>
          </a:bodyPr>
          <a:lstStyle/>
          <a:p>
            <a:r>
              <a:rPr lang="fr-FR" sz="3200" dirty="0" err="1"/>
              <a:t>Specimen</a:t>
            </a:r>
            <a:r>
              <a:rPr lang="fr-FR" sz="3200" dirty="0"/>
              <a:t> and </a:t>
            </a:r>
            <a:r>
              <a:rPr lang="fr-FR" sz="3200" dirty="0" err="1"/>
              <a:t>devices</a:t>
            </a:r>
            <a:endParaRPr lang="es-419" sz="3200" dirty="0"/>
          </a:p>
        </p:txBody>
      </p:sp>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8</a:t>
            </a:fld>
            <a:endParaRPr lang="es-419" sz="1900"/>
          </a:p>
        </p:txBody>
      </p:sp>
      <p:pic>
        <p:nvPicPr>
          <p:cNvPr id="26" name="Image 25" descr="Une image contenant objets métalliques, charnière&#10;&#10;Description générée automatiquement">
            <a:extLst>
              <a:ext uri="{FF2B5EF4-FFF2-40B4-BE49-F238E27FC236}">
                <a16:creationId xmlns:a16="http://schemas.microsoft.com/office/drawing/2014/main" id="{748B3CA2-5345-4325-A82B-2AFD281BC390}"/>
              </a:ext>
            </a:extLst>
          </p:cNvPr>
          <p:cNvPicPr/>
          <p:nvPr/>
        </p:nvPicPr>
        <p:blipFill>
          <a:blip r:embed="rId3"/>
          <a:stretch>
            <a:fillRect/>
          </a:stretch>
        </p:blipFill>
        <p:spPr>
          <a:xfrm>
            <a:off x="1158923" y="2061596"/>
            <a:ext cx="2484756" cy="3192780"/>
          </a:xfrm>
          <a:prstGeom prst="rect">
            <a:avLst/>
          </a:prstGeom>
        </p:spPr>
      </p:pic>
      <p:sp>
        <p:nvSpPr>
          <p:cNvPr id="10" name="ZoneTexte 9">
            <a:extLst>
              <a:ext uri="{FF2B5EF4-FFF2-40B4-BE49-F238E27FC236}">
                <a16:creationId xmlns:a16="http://schemas.microsoft.com/office/drawing/2014/main" id="{73BDF347-78C4-485A-9F0B-FB44DB2F4ADD}"/>
              </a:ext>
            </a:extLst>
          </p:cNvPr>
          <p:cNvSpPr txBox="1"/>
          <p:nvPr/>
        </p:nvSpPr>
        <p:spPr>
          <a:xfrm>
            <a:off x="3643679" y="2572098"/>
            <a:ext cx="3178147" cy="1200329"/>
          </a:xfrm>
          <a:prstGeom prst="rect">
            <a:avLst/>
          </a:prstGeom>
          <a:noFill/>
        </p:spPr>
        <p:txBody>
          <a:bodyPr wrap="square" rtlCol="0">
            <a:spAutoFit/>
          </a:bodyPr>
          <a:lstStyle/>
          <a:p>
            <a:r>
              <a:rPr lang="en-US" sz="1800" dirty="0" err="1">
                <a:solidFill>
                  <a:srgbClr val="000000"/>
                </a:solidFill>
              </a:rPr>
              <a:t>Arcan</a:t>
            </a:r>
            <a:r>
              <a:rPr lang="en-US" sz="1800" dirty="0">
                <a:solidFill>
                  <a:srgbClr val="000000"/>
                </a:solidFill>
              </a:rPr>
              <a:t> System: load the specimen with different angular values</a:t>
            </a:r>
          </a:p>
          <a:p>
            <a:endParaRPr lang="es-419" dirty="0"/>
          </a:p>
        </p:txBody>
      </p:sp>
      <p:sp>
        <p:nvSpPr>
          <p:cNvPr id="11" name="ZoneTexte 10">
            <a:extLst>
              <a:ext uri="{FF2B5EF4-FFF2-40B4-BE49-F238E27FC236}">
                <a16:creationId xmlns:a16="http://schemas.microsoft.com/office/drawing/2014/main" id="{E0CDA753-7B9D-48C3-B54E-48B9DD369C33}"/>
              </a:ext>
            </a:extLst>
          </p:cNvPr>
          <p:cNvSpPr txBox="1"/>
          <p:nvPr/>
        </p:nvSpPr>
        <p:spPr>
          <a:xfrm>
            <a:off x="8151271" y="759485"/>
            <a:ext cx="3813717" cy="646331"/>
          </a:xfrm>
          <a:prstGeom prst="rect">
            <a:avLst/>
          </a:prstGeom>
          <a:noFill/>
        </p:spPr>
        <p:txBody>
          <a:bodyPr wrap="square" rtlCol="0">
            <a:spAutoFit/>
          </a:bodyPr>
          <a:lstStyle/>
          <a:p>
            <a:r>
              <a:rPr lang="en-US" sz="1800" dirty="0">
                <a:solidFill>
                  <a:srgbClr val="000000"/>
                </a:solidFill>
              </a:rPr>
              <a:t>MMCG specimen geometry</a:t>
            </a:r>
          </a:p>
          <a:p>
            <a:endParaRPr lang="es-419" dirty="0"/>
          </a:p>
        </p:txBody>
      </p:sp>
      <p:pic>
        <p:nvPicPr>
          <p:cNvPr id="3" name="Image 2">
            <a:extLst>
              <a:ext uri="{FF2B5EF4-FFF2-40B4-BE49-F238E27FC236}">
                <a16:creationId xmlns:a16="http://schemas.microsoft.com/office/drawing/2014/main" id="{7C4B5865-396C-4064-B6D6-B4C02B11A2BF}"/>
              </a:ext>
            </a:extLst>
          </p:cNvPr>
          <p:cNvPicPr>
            <a:picLocks noChangeAspect="1"/>
          </p:cNvPicPr>
          <p:nvPr/>
        </p:nvPicPr>
        <p:blipFill>
          <a:blip r:embed="rId4"/>
          <a:stretch>
            <a:fillRect/>
          </a:stretch>
        </p:blipFill>
        <p:spPr>
          <a:xfrm>
            <a:off x="7636678" y="1402192"/>
            <a:ext cx="3770670" cy="2601338"/>
          </a:xfrm>
          <a:prstGeom prst="rect">
            <a:avLst/>
          </a:prstGeom>
        </p:spPr>
      </p:pic>
      <p:pic>
        <p:nvPicPr>
          <p:cNvPr id="5" name="Image 4">
            <a:extLst>
              <a:ext uri="{FF2B5EF4-FFF2-40B4-BE49-F238E27FC236}">
                <a16:creationId xmlns:a16="http://schemas.microsoft.com/office/drawing/2014/main" id="{A393F3BE-E76E-4176-BEF7-8458F3607A34}"/>
              </a:ext>
            </a:extLst>
          </p:cNvPr>
          <p:cNvPicPr>
            <a:picLocks noChangeAspect="1"/>
          </p:cNvPicPr>
          <p:nvPr/>
        </p:nvPicPr>
        <p:blipFill>
          <a:blip r:embed="rId5"/>
          <a:stretch>
            <a:fillRect/>
          </a:stretch>
        </p:blipFill>
        <p:spPr>
          <a:xfrm>
            <a:off x="5553811" y="3898685"/>
            <a:ext cx="1895950" cy="2711381"/>
          </a:xfrm>
          <a:prstGeom prst="rect">
            <a:avLst/>
          </a:prstGeom>
        </p:spPr>
      </p:pic>
      <p:sp>
        <p:nvSpPr>
          <p:cNvPr id="6" name="ZoneTexte 5">
            <a:extLst>
              <a:ext uri="{FF2B5EF4-FFF2-40B4-BE49-F238E27FC236}">
                <a16:creationId xmlns:a16="http://schemas.microsoft.com/office/drawing/2014/main" id="{261EB57E-A7EA-43FA-BC92-B32F3E5F200F}"/>
              </a:ext>
            </a:extLst>
          </p:cNvPr>
          <p:cNvSpPr txBox="1"/>
          <p:nvPr/>
        </p:nvSpPr>
        <p:spPr>
          <a:xfrm>
            <a:off x="7716688" y="5069709"/>
            <a:ext cx="3690660" cy="646331"/>
          </a:xfrm>
          <a:prstGeom prst="rect">
            <a:avLst/>
          </a:prstGeom>
          <a:noFill/>
        </p:spPr>
        <p:txBody>
          <a:bodyPr wrap="square" rtlCol="0">
            <a:spAutoFit/>
          </a:bodyPr>
          <a:lstStyle/>
          <a:p>
            <a:r>
              <a:rPr lang="en-US" sz="1800" dirty="0">
                <a:solidFill>
                  <a:srgbClr val="000000"/>
                </a:solidFill>
              </a:rPr>
              <a:t>MMCG specimen with a notch and </a:t>
            </a:r>
            <a:r>
              <a:rPr lang="en-US" sz="1800" dirty="0" err="1">
                <a:solidFill>
                  <a:srgbClr val="000000"/>
                </a:solidFill>
              </a:rPr>
              <a:t>precrack</a:t>
            </a:r>
            <a:r>
              <a:rPr lang="en-US" sz="1800" dirty="0">
                <a:solidFill>
                  <a:srgbClr val="000000"/>
                </a:solidFill>
              </a:rPr>
              <a:t> of 25mm length</a:t>
            </a:r>
          </a:p>
        </p:txBody>
      </p:sp>
      <p:sp>
        <p:nvSpPr>
          <p:cNvPr id="12" name="Rectangle 11">
            <a:extLst>
              <a:ext uri="{FF2B5EF4-FFF2-40B4-BE49-F238E27FC236}">
                <a16:creationId xmlns:a16="http://schemas.microsoft.com/office/drawing/2014/main" id="{64E2D6ED-3909-4878-AAED-E6ED54691FF6}"/>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3" name="Rectangle 12">
            <a:extLst>
              <a:ext uri="{FF2B5EF4-FFF2-40B4-BE49-F238E27FC236}">
                <a16:creationId xmlns:a16="http://schemas.microsoft.com/office/drawing/2014/main" id="{BB9DD03D-8E70-45DD-BF31-FBA04469CA1C}"/>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4" name="Rectangle 13">
            <a:extLst>
              <a:ext uri="{FF2B5EF4-FFF2-40B4-BE49-F238E27FC236}">
                <a16:creationId xmlns:a16="http://schemas.microsoft.com/office/drawing/2014/main" id="{4C8169CA-4FCC-434F-876C-B8DCBC2CE2EE}"/>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spTree>
    <p:extLst>
      <p:ext uri="{BB962C8B-B14F-4D97-AF65-F5344CB8AC3E}">
        <p14:creationId xmlns:p14="http://schemas.microsoft.com/office/powerpoint/2010/main" val="3735263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C29CA-9D2B-4667-866B-2B00FED3D95F}"/>
              </a:ext>
            </a:extLst>
          </p:cNvPr>
          <p:cNvSpPr>
            <a:spLocks noGrp="1"/>
          </p:cNvSpPr>
          <p:nvPr>
            <p:ph type="title"/>
          </p:nvPr>
        </p:nvSpPr>
        <p:spPr>
          <a:xfrm>
            <a:off x="1687670" y="624110"/>
            <a:ext cx="4038876" cy="1280890"/>
          </a:xfrm>
        </p:spPr>
        <p:txBody>
          <a:bodyPr>
            <a:normAutofit/>
          </a:bodyPr>
          <a:lstStyle/>
          <a:p>
            <a:r>
              <a:rPr lang="fr-FR" sz="3200" dirty="0" err="1"/>
              <a:t>Press</a:t>
            </a:r>
            <a:r>
              <a:rPr lang="fr-FR" sz="3200" dirty="0"/>
              <a:t> and camera</a:t>
            </a:r>
            <a:endParaRPr lang="es-419" sz="3200" dirty="0"/>
          </a:p>
        </p:txBody>
      </p:sp>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9</a:t>
            </a:fld>
            <a:endParaRPr lang="es-419" sz="1900"/>
          </a:p>
        </p:txBody>
      </p:sp>
      <p:pic>
        <p:nvPicPr>
          <p:cNvPr id="3" name="Image 2">
            <a:extLst>
              <a:ext uri="{FF2B5EF4-FFF2-40B4-BE49-F238E27FC236}">
                <a16:creationId xmlns:a16="http://schemas.microsoft.com/office/drawing/2014/main" id="{88D98DE8-E750-444B-9A80-9C76D1DBEF1E}"/>
              </a:ext>
            </a:extLst>
          </p:cNvPr>
          <p:cNvPicPr>
            <a:picLocks noChangeAspect="1"/>
          </p:cNvPicPr>
          <p:nvPr/>
        </p:nvPicPr>
        <p:blipFill>
          <a:blip r:embed="rId3"/>
          <a:stretch>
            <a:fillRect/>
          </a:stretch>
        </p:blipFill>
        <p:spPr>
          <a:xfrm>
            <a:off x="1687670" y="1377157"/>
            <a:ext cx="9724904" cy="4478575"/>
          </a:xfrm>
          <a:prstGeom prst="rect">
            <a:avLst/>
          </a:prstGeom>
        </p:spPr>
      </p:pic>
      <p:sp>
        <p:nvSpPr>
          <p:cNvPr id="8" name="ZoneTexte 7">
            <a:extLst>
              <a:ext uri="{FF2B5EF4-FFF2-40B4-BE49-F238E27FC236}">
                <a16:creationId xmlns:a16="http://schemas.microsoft.com/office/drawing/2014/main" id="{C2BBF0FD-9FDF-4465-9C06-80F52B1847A1}"/>
              </a:ext>
            </a:extLst>
          </p:cNvPr>
          <p:cNvSpPr txBox="1"/>
          <p:nvPr/>
        </p:nvSpPr>
        <p:spPr>
          <a:xfrm>
            <a:off x="3858195" y="6049224"/>
            <a:ext cx="5383854" cy="369332"/>
          </a:xfrm>
          <a:prstGeom prst="rect">
            <a:avLst/>
          </a:prstGeom>
          <a:noFill/>
        </p:spPr>
        <p:txBody>
          <a:bodyPr wrap="square" rtlCol="0">
            <a:spAutoFit/>
          </a:bodyPr>
          <a:lstStyle/>
          <a:p>
            <a:r>
              <a:rPr lang="en-US" dirty="0"/>
              <a:t>Experimental set-up in crack opening mode</a:t>
            </a:r>
            <a:endParaRPr lang="fr-FR" dirty="0"/>
          </a:p>
        </p:txBody>
      </p:sp>
      <p:sp>
        <p:nvSpPr>
          <p:cNvPr id="9" name="ZoneTexte 8">
            <a:extLst>
              <a:ext uri="{FF2B5EF4-FFF2-40B4-BE49-F238E27FC236}">
                <a16:creationId xmlns:a16="http://schemas.microsoft.com/office/drawing/2014/main" id="{8048A193-E3C2-40E2-8BD4-ACB432E2FFF4}"/>
              </a:ext>
            </a:extLst>
          </p:cNvPr>
          <p:cNvSpPr txBox="1"/>
          <p:nvPr/>
        </p:nvSpPr>
        <p:spPr>
          <a:xfrm>
            <a:off x="8187142" y="59377"/>
            <a:ext cx="4284318" cy="1456809"/>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fr-FR" dirty="0"/>
              <a:t>Velocity: 0,1 mm/min</a:t>
            </a:r>
          </a:p>
          <a:p>
            <a:pPr marL="342900" indent="-342900">
              <a:spcBef>
                <a:spcPts val="1000"/>
              </a:spcBef>
              <a:buClr>
                <a:schemeClr val="accent1"/>
              </a:buClr>
              <a:buFont typeface="Wingdings 3" charset="2"/>
              <a:buChar char=""/>
            </a:pPr>
            <a:r>
              <a:rPr lang="fr-FR" dirty="0" err="1"/>
              <a:t>Load</a:t>
            </a:r>
            <a:r>
              <a:rPr lang="fr-FR" dirty="0"/>
              <a:t> acquisition: 5Hz</a:t>
            </a:r>
          </a:p>
          <a:p>
            <a:pPr marL="342900" indent="-342900">
              <a:spcBef>
                <a:spcPts val="1000"/>
              </a:spcBef>
              <a:buClr>
                <a:schemeClr val="accent1"/>
              </a:buClr>
              <a:buFont typeface="Wingdings 3" charset="2"/>
              <a:buChar char=""/>
            </a:pPr>
            <a:r>
              <a:rPr lang="fr-FR" dirty="0"/>
              <a:t>Image acquisition: 1 Hz</a:t>
            </a:r>
          </a:p>
          <a:p>
            <a:endParaRPr lang="es-419" dirty="0"/>
          </a:p>
        </p:txBody>
      </p:sp>
      <p:sp>
        <p:nvSpPr>
          <p:cNvPr id="7" name="Rectangle 6">
            <a:extLst>
              <a:ext uri="{FF2B5EF4-FFF2-40B4-BE49-F238E27FC236}">
                <a16:creationId xmlns:a16="http://schemas.microsoft.com/office/drawing/2014/main" id="{8A435789-A2FD-46D4-A08F-E455112005B8}"/>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0" name="Rectangle 9">
            <a:extLst>
              <a:ext uri="{FF2B5EF4-FFF2-40B4-BE49-F238E27FC236}">
                <a16:creationId xmlns:a16="http://schemas.microsoft.com/office/drawing/2014/main" id="{C55002AD-794C-45EF-A345-3269C4BB6B6B}"/>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1" name="Rectangle 10">
            <a:extLst>
              <a:ext uri="{FF2B5EF4-FFF2-40B4-BE49-F238E27FC236}">
                <a16:creationId xmlns:a16="http://schemas.microsoft.com/office/drawing/2014/main" id="{30561DDA-9722-4257-85AA-A659A5EDDD2C}"/>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spTree>
    <p:extLst>
      <p:ext uri="{BB962C8B-B14F-4D97-AF65-F5344CB8AC3E}">
        <p14:creationId xmlns:p14="http://schemas.microsoft.com/office/powerpoint/2010/main" val="7923520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70,791"/>
  <p:tag name="OUTPUTTYPE" val="PNG"/>
  <p:tag name="IGUANATEXVERSION" val="160"/>
  <p:tag name="LATEXADDIN" val="\documentclass{article}&#10;\usepackage{amsmath}&#10;\pagestyle{empty}&#10;\begin{document}&#10;$&#10; \begin{cases}&#10;  VD_{th}(i_1)=\overline{VD}(i_1)(\alpha i_1 +\beta)\\&#10;  VD_{th}(i_f)=\overline{VD}(i_f)(\alpha i_f +\beta)\\ &#10; \end{cases}&#10;\label{eq:eq25}&#10;$&#10;&#10;&#10;&#10;\end{document}"/>
  <p:tag name="IGUANATEXSIZE" val="20"/>
  <p:tag name="IGUANATEXCURSOR" val="238"/>
  <p:tag name="TRANSPARENCY" val="Vrai"/>
  <p:tag name="FILENAME" val=""/>
  <p:tag name="LATEXENGINEID" val="0"/>
  <p:tag name="TEMPFOLDER" val="c:\temp\"/>
  <p:tag name="LATEXFORMHEIGHT" val="320"/>
  <p:tag name="LATEXFORMWIDTH" val="385"/>
  <p:tag name="LATEXFORMWRAP" val="Vrai"/>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1750,281"/>
  <p:tag name="OUTPUTTYPE" val="PNG"/>
  <p:tag name="IGUANATEXVERSION" val="160"/>
  <p:tag name="LATEXADDIN" val="\documentclass{article}&#10;\usepackage{amsmath}&#10;\pagestyle{empty}&#10;\begin{document}&#10;$G_\text{I}=\displaystyle\frac{{F_{cy}}^2}{2b}\ \frac{\partial C_\text{I}}{\partial a} \quad \text{with } C_\text{I}=\frac{v}{F_{cy}} \\$&#10;&#10;&#10;&#10;\end{document}"/>
  <p:tag name="IGUANATEXSIZE" val="20"/>
  <p:tag name="IGUANATEXCURSOR" val="81"/>
  <p:tag name="TRANSPARENCY" val="Vrai"/>
  <p:tag name="FILENAME" val=""/>
  <p:tag name="LATEXENGINEID" val="0"/>
  <p:tag name="TEMPFOLDER" val="c:\temp\"/>
  <p:tag name="LATEXFORMHEIGHT" val="320"/>
  <p:tag name="LATEXFORMWIDTH" val="385"/>
  <p:tag name="LATEXFORMWRAP" val="Vrai"/>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962,505"/>
  <p:tag name="OUTPUTTYPE" val="PNG"/>
  <p:tag name="IGUANATEXVERSION" val="160"/>
  <p:tag name="LATEXADDIN" val="\documentclass{article}&#10;\usepackage{amsmath}&#10;\pagestyle{empty}&#10;\begin{document}&#10;$A(x,y)=max(\lVert u_i-u_k\rVert;\lVert u_j-u_l\rVert)$&#10;&#10;&#10;&#10;\end{document}"/>
  <p:tag name="IGUANATEXSIZE" val="20"/>
  <p:tag name="IGUANATEXCURSOR" val="135"/>
  <p:tag name="TRANSPARENCY" val="Vrai"/>
  <p:tag name="FILENAME" val=""/>
  <p:tag name="LATEXENGINEID" val="0"/>
  <p:tag name="TEMPFOLDER" val="c:\temp\"/>
  <p:tag name="LATEXFORMHEIGHT" val="320"/>
  <p:tag name="LATEXFORMWIDTH" val="385"/>
  <p:tag name="LATEXFORMWRAP" val="Vrai"/>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23,4346"/>
  <p:tag name="ORIGINALWIDTH" val="1920,51"/>
  <p:tag name="OUTPUTTYPE" val="PNG"/>
  <p:tag name="IGUANATEXVERSION" val="160"/>
  <p:tag name="LATEXADDIN" val="\documentclass{article}&#10;\usepackage{amsmath}&#10;\pagestyle{empty}&#10;\begin{document}&#10; $M(x,y)=&#10; \begin{cases}&#10;  1, &amp; \text{if } A(x, y) \geq \alpha \overline{A} \\&#10;  0, &amp; \text{if } A(x, y) &lt; \alpha \overline{A} \\&#10;  -1, &amp; \text{if } A(x, y) = \textrm{NaN}&#10; \end{cases}$&#10;&#10;&#10;&#10;\end{document}"/>
  <p:tag name="IGUANATEXSIZE" val="20"/>
  <p:tag name="IGUANATEXCURSOR" val="265"/>
  <p:tag name="TRANSPARENCY" val="Vrai"/>
  <p:tag name="FILENAME" val=""/>
  <p:tag name="LATEXENGINEID" val="0"/>
  <p:tag name="TEMPFOLDER" val="c:\temp\"/>
  <p:tag name="LATEXFORMHEIGHT" val="320"/>
  <p:tag name="LATEXFORMWIDTH" val="385"/>
  <p:tag name="LATEXFORMWRAP" val="Vrai"/>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590,551"/>
  <p:tag name="OUTPUTTYPE" val="PNG"/>
  <p:tag name="IGUANATEXVERSION" val="160"/>
  <p:tag name="LATEXADDIN" val="\documentclass{article}&#10;\usepackage{amsmath}&#10;\pagestyle{empty}&#10;\begin{document}&#10;$VD_{th}(i_n)=\overline{VD}(i_n)(\alpha i_n +\beta)$&#10;&#10;&#10;&#10;\end{document}"/>
  <p:tag name="IGUANATEXSIZE" val="20"/>
  <p:tag name="IGUANATEXCURSOR" val="132"/>
  <p:tag name="TRANSPARENCY" val="Vrai"/>
  <p:tag name="FILENAME" val=""/>
  <p:tag name="LATEXENGINEID" val="0"/>
  <p:tag name="TEMPFOLDER" val="c:\temp\"/>
  <p:tag name="LATEXFORMHEIGHT" val="320"/>
  <p:tag name="LATEXFORMWIDTH" val="385"/>
  <p:tag name="LATEXFORMWRAP" val="Vrai"/>
  <p:tag name="BITMAPVECTOR" val="0"/>
</p:tagLst>
</file>

<file path=ppt/theme/theme1.xml><?xml version="1.0" encoding="utf-8"?>
<a:theme xmlns:a="http://schemas.openxmlformats.org/drawingml/2006/main" name="Brin">
  <a:themeElements>
    <a:clrScheme name="Brin">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2271</Words>
  <Application>Microsoft Office PowerPoint</Application>
  <PresentationFormat>Grand écran</PresentationFormat>
  <Paragraphs>246</Paragraphs>
  <Slides>19</Slides>
  <Notes>16</Notes>
  <HiddenSlides>4</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19</vt:i4>
      </vt:variant>
    </vt:vector>
  </HeadingPairs>
  <TitlesOfParts>
    <vt:vector size="26" baseType="lpstr">
      <vt:lpstr>Arial</vt:lpstr>
      <vt:lpstr>Calibri</vt:lpstr>
      <vt:lpstr>Cambria Math</vt:lpstr>
      <vt:lpstr>Century Gothic</vt:lpstr>
      <vt:lpstr>Söhne</vt:lpstr>
      <vt:lpstr>Wingdings 3</vt:lpstr>
      <vt:lpstr>Brin</vt:lpstr>
      <vt:lpstr>Direct identification of fracture parameters of wood in mode I by digital image correlation </vt:lpstr>
      <vt:lpstr>Purpose of this work</vt:lpstr>
      <vt:lpstr>Plan</vt:lpstr>
      <vt:lpstr>The wood material</vt:lpstr>
      <vt:lpstr>How was G calculated?</vt:lpstr>
      <vt:lpstr>The different test specimens</vt:lpstr>
      <vt:lpstr>Methodology</vt:lpstr>
      <vt:lpstr>Specimen and devices</vt:lpstr>
      <vt:lpstr>Press and camera</vt:lpstr>
      <vt:lpstr>DIC and MatchID</vt:lpstr>
      <vt:lpstr>Python code 1</vt:lpstr>
      <vt:lpstr>Python Code 2</vt:lpstr>
      <vt:lpstr>Python Code 2</vt:lpstr>
      <vt:lpstr>Results Obtained in mode I</vt:lpstr>
      <vt:lpstr>Video obtained in mode I</vt:lpstr>
      <vt:lpstr>Discussion and comparison for G in mode I</vt:lpstr>
      <vt:lpstr>Conclusion</vt:lpstr>
      <vt:lpstr>Thank you for your attention </vt:lpstr>
      <vt:lpstr>Energy release rate mode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Mechanical rupture of wood in mode I and in mixed mode </dc:title>
  <dc:creator>olivier cochet</dc:creator>
  <cp:lastModifiedBy>olivier</cp:lastModifiedBy>
  <cp:revision>48</cp:revision>
  <dcterms:created xsi:type="dcterms:W3CDTF">2023-06-14T11:57:44Z</dcterms:created>
  <dcterms:modified xsi:type="dcterms:W3CDTF">2023-08-14T17:37:41Z</dcterms:modified>
</cp:coreProperties>
</file>